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4" r:id="rId1"/>
  </p:sldMasterIdLst>
  <p:notesMasterIdLst>
    <p:notesMasterId r:id="rId62"/>
  </p:notesMasterIdLst>
  <p:handoutMasterIdLst>
    <p:handoutMasterId r:id="rId63"/>
  </p:handoutMasterIdLst>
  <p:sldIdLst>
    <p:sldId id="256" r:id="rId2"/>
    <p:sldId id="341" r:id="rId3"/>
    <p:sldId id="275" r:id="rId4"/>
    <p:sldId id="373" r:id="rId5"/>
    <p:sldId id="374" r:id="rId6"/>
    <p:sldId id="342" r:id="rId7"/>
    <p:sldId id="343" r:id="rId8"/>
    <p:sldId id="344" r:id="rId9"/>
    <p:sldId id="372" r:id="rId10"/>
    <p:sldId id="371" r:id="rId11"/>
    <p:sldId id="345" r:id="rId12"/>
    <p:sldId id="261" r:id="rId13"/>
    <p:sldId id="278" r:id="rId14"/>
    <p:sldId id="366" r:id="rId15"/>
    <p:sldId id="367" r:id="rId16"/>
    <p:sldId id="368" r:id="rId17"/>
    <p:sldId id="369" r:id="rId18"/>
    <p:sldId id="370" r:id="rId19"/>
    <p:sldId id="279" r:id="rId20"/>
    <p:sldId id="280" r:id="rId21"/>
    <p:sldId id="375" r:id="rId22"/>
    <p:sldId id="376" r:id="rId23"/>
    <p:sldId id="288" r:id="rId24"/>
    <p:sldId id="290" r:id="rId25"/>
    <p:sldId id="346" r:id="rId26"/>
    <p:sldId id="293" r:id="rId27"/>
    <p:sldId id="295" r:id="rId28"/>
    <p:sldId id="294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0" r:id="rId43"/>
    <p:sldId id="361" r:id="rId44"/>
    <p:sldId id="362" r:id="rId45"/>
    <p:sldId id="298" r:id="rId46"/>
    <p:sldId id="299" r:id="rId47"/>
    <p:sldId id="300" r:id="rId48"/>
    <p:sldId id="302" r:id="rId49"/>
    <p:sldId id="363" r:id="rId50"/>
    <p:sldId id="303" r:id="rId51"/>
    <p:sldId id="304" r:id="rId52"/>
    <p:sldId id="305" r:id="rId53"/>
    <p:sldId id="306" r:id="rId54"/>
    <p:sldId id="307" r:id="rId55"/>
    <p:sldId id="321" r:id="rId56"/>
    <p:sldId id="309" r:id="rId57"/>
    <p:sldId id="322" r:id="rId58"/>
    <p:sldId id="364" r:id="rId59"/>
    <p:sldId id="311" r:id="rId60"/>
    <p:sldId id="365" r:id="rId61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86946" autoAdjust="0"/>
  </p:normalViewPr>
  <p:slideViewPr>
    <p:cSldViewPr>
      <p:cViewPr varScale="1">
        <p:scale>
          <a:sx n="81" d="100"/>
          <a:sy n="81" d="100"/>
        </p:scale>
        <p:origin x="139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51.xml"/><Relationship Id="rId3" Type="http://schemas.openxmlformats.org/officeDocument/2006/relationships/slide" Target="slides/slide23.xml"/><Relationship Id="rId7" Type="http://schemas.openxmlformats.org/officeDocument/2006/relationships/slide" Target="slides/slide50.xml"/><Relationship Id="rId2" Type="http://schemas.openxmlformats.org/officeDocument/2006/relationships/slide" Target="slides/slide11.xml"/><Relationship Id="rId1" Type="http://schemas.openxmlformats.org/officeDocument/2006/relationships/slide" Target="slides/slide1.xml"/><Relationship Id="rId6" Type="http://schemas.openxmlformats.org/officeDocument/2006/relationships/slide" Target="slides/slide47.xml"/><Relationship Id="rId5" Type="http://schemas.openxmlformats.org/officeDocument/2006/relationships/slide" Target="slides/slide46.xml"/><Relationship Id="rId4" Type="http://schemas.openxmlformats.org/officeDocument/2006/relationships/slide" Target="slides/slide45.xml"/><Relationship Id="rId9" Type="http://schemas.openxmlformats.org/officeDocument/2006/relationships/slide" Target="slides/slide5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E09AF2-9AE1-FB41-99AF-0443389F04C5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663F6C-82B1-D142-9476-2B6261508F49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</a:p>
      </dgm:t>
    </dgm:pt>
    <dgm:pt modelId="{F7F3C479-91A8-6343-812B-A5D68BB7EB3D}" type="parTrans" cxnId="{FDA980E1-7003-774D-9832-CEF2C362D91A}">
      <dgm:prSet/>
      <dgm:spPr/>
      <dgm:t>
        <a:bodyPr/>
        <a:lstStyle/>
        <a:p>
          <a:endParaRPr lang="en-US"/>
        </a:p>
      </dgm:t>
    </dgm:pt>
    <dgm:pt modelId="{497FA11D-1D25-7E45-9B30-00E372145D41}" type="sibTrans" cxnId="{FDA980E1-7003-774D-9832-CEF2C362D91A}">
      <dgm:prSet/>
      <dgm:spPr/>
      <dgm:t>
        <a:bodyPr/>
        <a:lstStyle/>
        <a:p>
          <a:endParaRPr lang="en-US"/>
        </a:p>
      </dgm:t>
    </dgm:pt>
    <dgm:pt modelId="{983D0763-390C-1C4D-A956-8AEA364C7DE4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a word to be stored in memory or sent to the  I/O unit</a:t>
          </a:r>
        </a:p>
      </dgm:t>
    </dgm:pt>
    <dgm:pt modelId="{EE4788FB-E46E-BE4B-8992-71A0B078B764}" type="parTrans" cxnId="{08E7F7BD-EA38-EB41-A1C0-17C62086F05B}">
      <dgm:prSet/>
      <dgm:spPr/>
      <dgm:t>
        <a:bodyPr/>
        <a:lstStyle/>
        <a:p>
          <a:endParaRPr lang="en-US"/>
        </a:p>
      </dgm:t>
    </dgm:pt>
    <dgm:pt modelId="{7AD71A3B-9582-2745-866A-023ECE006DF2}" type="sibTrans" cxnId="{08E7F7BD-EA38-EB41-A1C0-17C62086F05B}">
      <dgm:prSet/>
      <dgm:spPr/>
      <dgm:t>
        <a:bodyPr/>
        <a:lstStyle/>
        <a:p>
          <a:endParaRPr lang="en-US"/>
        </a:p>
      </dgm:t>
    </dgm:pt>
    <dgm:pt modelId="{EBCDBAEC-FCC4-1F43-9879-98177D2FB990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 is used to receive a word from memory or from the I/O unit</a:t>
          </a:r>
        </a:p>
      </dgm:t>
    </dgm:pt>
    <dgm:pt modelId="{0CE74277-13BA-C24D-9106-859B38F32026}" type="parTrans" cxnId="{1F0C1B89-F833-274F-A1B1-F35D07B3BE4F}">
      <dgm:prSet/>
      <dgm:spPr/>
      <dgm:t>
        <a:bodyPr/>
        <a:lstStyle/>
        <a:p>
          <a:endParaRPr lang="en-US"/>
        </a:p>
      </dgm:t>
    </dgm:pt>
    <dgm:pt modelId="{76CDBA38-D372-8348-AD06-9299B96E50A3}" type="sibTrans" cxnId="{1F0C1B89-F833-274F-A1B1-F35D07B3BE4F}">
      <dgm:prSet/>
      <dgm:spPr/>
      <dgm:t>
        <a:bodyPr/>
        <a:lstStyle/>
        <a:p>
          <a:endParaRPr lang="en-US"/>
        </a:p>
      </dgm:t>
    </dgm:pt>
    <dgm:pt modelId="{65983CE6-E863-7C48-99C7-7D9C6DCD1E26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</dgm:t>
    </dgm:pt>
    <dgm:pt modelId="{7AE7A4AC-1A04-6E47-8627-B9021F173F90}" type="parTrans" cxnId="{10A33F33-74B3-4040-98B8-BE15B3151552}">
      <dgm:prSet/>
      <dgm:spPr/>
      <dgm:t>
        <a:bodyPr/>
        <a:lstStyle/>
        <a:p>
          <a:endParaRPr lang="en-US"/>
        </a:p>
      </dgm:t>
    </dgm:pt>
    <dgm:pt modelId="{340EC2BD-814D-D843-B40C-D5053956DF63}" type="sibTrans" cxnId="{10A33F33-74B3-4040-98B8-BE15B3151552}">
      <dgm:prSet/>
      <dgm:spPr/>
      <dgm:t>
        <a:bodyPr/>
        <a:lstStyle/>
        <a:p>
          <a:endParaRPr lang="en-US"/>
        </a:p>
      </dgm:t>
    </dgm:pt>
    <dgm:pt modelId="{6A46E06D-ACF8-DE45-9687-3C2546649AAB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Specifies the address in memory of the word to be written from or read into the MBR</a:t>
          </a:r>
        </a:p>
      </dgm:t>
    </dgm:pt>
    <dgm:pt modelId="{D82528B5-3955-C540-9DDC-D8765259A89C}" type="parTrans" cxnId="{F29E6208-4985-6247-84EE-AD50F5FC8F52}">
      <dgm:prSet/>
      <dgm:spPr/>
      <dgm:t>
        <a:bodyPr/>
        <a:lstStyle/>
        <a:p>
          <a:endParaRPr lang="en-US"/>
        </a:p>
      </dgm:t>
    </dgm:pt>
    <dgm:pt modelId="{8EFE98E7-8548-494B-83E9-019F8064BB10}" type="sibTrans" cxnId="{F29E6208-4985-6247-84EE-AD50F5FC8F52}">
      <dgm:prSet/>
      <dgm:spPr/>
      <dgm:t>
        <a:bodyPr/>
        <a:lstStyle/>
        <a:p>
          <a:endParaRPr lang="en-US"/>
        </a:p>
      </dgm:t>
    </dgm:pt>
    <dgm:pt modelId="{1790E50B-3ECE-FA4C-9CD5-C678A681856F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register (IR)</a:t>
          </a:r>
        </a:p>
      </dgm:t>
    </dgm:pt>
    <dgm:pt modelId="{16BE0251-3AEA-DB4B-83D3-3AD38714267D}" type="parTrans" cxnId="{C5D9F764-9323-0544-A014-3A1E8EE5C726}">
      <dgm:prSet/>
      <dgm:spPr/>
      <dgm:t>
        <a:bodyPr/>
        <a:lstStyle/>
        <a:p>
          <a:endParaRPr lang="en-US"/>
        </a:p>
      </dgm:t>
    </dgm:pt>
    <dgm:pt modelId="{BD587779-CA08-6140-AB0D-B1FFC658BAB2}" type="sibTrans" cxnId="{C5D9F764-9323-0544-A014-3A1E8EE5C726}">
      <dgm:prSet/>
      <dgm:spPr/>
      <dgm:t>
        <a:bodyPr/>
        <a:lstStyle/>
        <a:p>
          <a:endParaRPr lang="en-US"/>
        </a:p>
      </dgm:t>
    </dgm:pt>
    <dgm:pt modelId="{89D18AA2-6D08-0743-BA5E-F2FD7939C801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8-bit opcode instruction being executed</a:t>
          </a:r>
        </a:p>
      </dgm:t>
    </dgm:pt>
    <dgm:pt modelId="{4EE7EC46-950C-C74C-94A6-B246D0944B66}" type="parTrans" cxnId="{A4C0DEF0-87B7-1947-A9C4-AB9C9CEE975A}">
      <dgm:prSet/>
      <dgm:spPr/>
      <dgm:t>
        <a:bodyPr/>
        <a:lstStyle/>
        <a:p>
          <a:endParaRPr lang="en-US"/>
        </a:p>
      </dgm:t>
    </dgm:pt>
    <dgm:pt modelId="{00E0C177-D917-3F44-883A-04D47388BA7A}" type="sibTrans" cxnId="{A4C0DEF0-87B7-1947-A9C4-AB9C9CEE975A}">
      <dgm:prSet/>
      <dgm:spPr/>
      <dgm:t>
        <a:bodyPr/>
        <a:lstStyle/>
        <a:p>
          <a:endParaRPr lang="en-US"/>
        </a:p>
      </dgm:t>
    </dgm:pt>
    <dgm:pt modelId="{E9E65EFC-4C94-B645-AAEE-FFCAAC6C9A28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buffer register (IBR)</a:t>
          </a:r>
        </a:p>
      </dgm:t>
    </dgm:pt>
    <dgm:pt modelId="{3B1C56A8-0A47-EB4D-8013-1000A12914AB}" type="parTrans" cxnId="{07060C6A-8EF2-6E41-89E6-28DADE83DE91}">
      <dgm:prSet/>
      <dgm:spPr/>
      <dgm:t>
        <a:bodyPr/>
        <a:lstStyle/>
        <a:p>
          <a:endParaRPr lang="en-US"/>
        </a:p>
      </dgm:t>
    </dgm:pt>
    <dgm:pt modelId="{33B8FBE5-5405-6A4E-B288-3F6059E81AD0}" type="sibTrans" cxnId="{07060C6A-8EF2-6E41-89E6-28DADE83DE91}">
      <dgm:prSet/>
      <dgm:spPr/>
      <dgm:t>
        <a:bodyPr/>
        <a:lstStyle/>
        <a:p>
          <a:endParaRPr lang="en-US"/>
        </a:p>
      </dgm:t>
    </dgm:pt>
    <dgm:pt modelId="{A7F141B5-D8A4-504D-B823-062804224018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the right-hand instruction from a word in memory</a:t>
          </a:r>
        </a:p>
      </dgm:t>
    </dgm:pt>
    <dgm:pt modelId="{12F84BD8-822E-9B4F-B9D1-68D7A33E13DC}" type="parTrans" cxnId="{6C4E03BD-0B2B-374A-9E02-B09294541E32}">
      <dgm:prSet/>
      <dgm:spPr/>
      <dgm:t>
        <a:bodyPr/>
        <a:lstStyle/>
        <a:p>
          <a:endParaRPr lang="en-US"/>
        </a:p>
      </dgm:t>
    </dgm:pt>
    <dgm:pt modelId="{DF788E86-A164-2342-A854-BED1A303BD1C}" type="sibTrans" cxnId="{6C4E03BD-0B2B-374A-9E02-B09294541E32}">
      <dgm:prSet/>
      <dgm:spPr/>
      <dgm:t>
        <a:bodyPr/>
        <a:lstStyle/>
        <a:p>
          <a:endParaRPr lang="en-US"/>
        </a:p>
      </dgm:t>
    </dgm:pt>
    <dgm:pt modelId="{96EAA1B5-377E-014F-986A-0459C28D9531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Program counter (PC)</a:t>
          </a:r>
        </a:p>
      </dgm:t>
    </dgm:pt>
    <dgm:pt modelId="{68FFE1C2-1A9A-FA42-822C-0BC214C544E8}" type="parTrans" cxnId="{4DEE51A1-A22B-CD46-B99B-D8ECA28E273B}">
      <dgm:prSet/>
      <dgm:spPr/>
      <dgm:t>
        <a:bodyPr/>
        <a:lstStyle/>
        <a:p>
          <a:endParaRPr lang="en-US"/>
        </a:p>
      </dgm:t>
    </dgm:pt>
    <dgm:pt modelId="{CA59F1BF-2709-2F45-A412-5E1D8FB26738}" type="sibTrans" cxnId="{4DEE51A1-A22B-CD46-B99B-D8ECA28E273B}">
      <dgm:prSet/>
      <dgm:spPr/>
      <dgm:t>
        <a:bodyPr/>
        <a:lstStyle/>
        <a:p>
          <a:endParaRPr lang="en-US"/>
        </a:p>
      </dgm:t>
    </dgm:pt>
    <dgm:pt modelId="{0691804E-C818-D34C-BC8F-31C9E94EA9CD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address of the next instruction pair to be fetched from memory</a:t>
          </a:r>
        </a:p>
      </dgm:t>
    </dgm:pt>
    <dgm:pt modelId="{7FA9B53A-DB94-324F-B03B-9719CB6A2347}" type="parTrans" cxnId="{EB199F31-13D3-9246-83DC-4F2EA27A2A94}">
      <dgm:prSet/>
      <dgm:spPr/>
      <dgm:t>
        <a:bodyPr/>
        <a:lstStyle/>
        <a:p>
          <a:endParaRPr lang="en-US"/>
        </a:p>
      </dgm:t>
    </dgm:pt>
    <dgm:pt modelId="{12B1F7C8-20A0-5C42-B2CE-17BE33A35B1F}" type="sibTrans" cxnId="{EB199F31-13D3-9246-83DC-4F2EA27A2A94}">
      <dgm:prSet/>
      <dgm:spPr/>
      <dgm:t>
        <a:bodyPr/>
        <a:lstStyle/>
        <a:p>
          <a:endParaRPr lang="en-US"/>
        </a:p>
      </dgm:t>
    </dgm:pt>
    <dgm:pt modelId="{04DEC0A9-8D36-F645-B1D5-DAE358DAAFBA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Accumulator (AC) and multiplier quotient (MQ)</a:t>
          </a:r>
        </a:p>
      </dgm:t>
    </dgm:pt>
    <dgm:pt modelId="{631A0EA5-0494-B24E-9403-4527B0F85C7E}" type="parTrans" cxnId="{38603506-379B-B046-8B2D-497BE42F1DCB}">
      <dgm:prSet/>
      <dgm:spPr/>
      <dgm:t>
        <a:bodyPr/>
        <a:lstStyle/>
        <a:p>
          <a:endParaRPr lang="en-US"/>
        </a:p>
      </dgm:t>
    </dgm:pt>
    <dgm:pt modelId="{564ECAF2-DC7F-414C-9921-AF6E8F5E40B9}" type="sibTrans" cxnId="{38603506-379B-B046-8B2D-497BE42F1DCB}">
      <dgm:prSet/>
      <dgm:spPr/>
      <dgm:t>
        <a:bodyPr/>
        <a:lstStyle/>
        <a:p>
          <a:endParaRPr lang="en-US"/>
        </a:p>
      </dgm:t>
    </dgm:pt>
    <dgm:pt modelId="{D05D06A4-74D4-6242-9110-9720EF8306B6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operands and results of ALU operations</a:t>
          </a:r>
        </a:p>
      </dgm:t>
    </dgm:pt>
    <dgm:pt modelId="{C5FEEFDB-C11A-684A-8A54-FD58D085F0FD}" type="parTrans" cxnId="{A0BCFF7B-CEFE-A443-A0AD-DB297EA7C2DD}">
      <dgm:prSet/>
      <dgm:spPr/>
      <dgm:t>
        <a:bodyPr/>
        <a:lstStyle/>
        <a:p>
          <a:endParaRPr lang="en-US"/>
        </a:p>
      </dgm:t>
    </dgm:pt>
    <dgm:pt modelId="{E7DDEF07-E714-B04F-9AA8-6F74D0592852}" type="sibTrans" cxnId="{A0BCFF7B-CEFE-A443-A0AD-DB297EA7C2DD}">
      <dgm:prSet/>
      <dgm:spPr/>
      <dgm:t>
        <a:bodyPr/>
        <a:lstStyle/>
        <a:p>
          <a:endParaRPr lang="en-US"/>
        </a:p>
      </dgm:t>
    </dgm:pt>
    <dgm:pt modelId="{BA5A99DF-215D-904F-A6D0-65BB379826CF}" type="pres">
      <dgm:prSet presAssocID="{FEE09AF2-9AE1-FB41-99AF-0443389F04C5}" presName="Name0" presStyleCnt="0">
        <dgm:presLayoutVars>
          <dgm:dir/>
          <dgm:animLvl val="lvl"/>
          <dgm:resizeHandles val="exact"/>
        </dgm:presLayoutVars>
      </dgm:prSet>
      <dgm:spPr/>
    </dgm:pt>
    <dgm:pt modelId="{979424FD-12D2-C64F-89D9-5113633F291B}" type="pres">
      <dgm:prSet presAssocID="{17663F6C-82B1-D142-9476-2B6261508F49}" presName="linNode" presStyleCnt="0"/>
      <dgm:spPr/>
    </dgm:pt>
    <dgm:pt modelId="{0CFA3958-9CCA-714D-80C2-D920A4C3B568}" type="pres">
      <dgm:prSet presAssocID="{17663F6C-82B1-D142-9476-2B6261508F49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CC497F74-E56D-D54A-A32A-EBB4F6B3EB59}" type="pres">
      <dgm:prSet presAssocID="{17663F6C-82B1-D142-9476-2B6261508F49}" presName="descendantText" presStyleLbl="alignAccFollowNode1" presStyleIdx="0" presStyleCnt="6">
        <dgm:presLayoutVars>
          <dgm:bulletEnabled val="1"/>
        </dgm:presLayoutVars>
      </dgm:prSet>
      <dgm:spPr/>
    </dgm:pt>
    <dgm:pt modelId="{E9077E51-2E5E-A740-8614-DF8126403F15}" type="pres">
      <dgm:prSet presAssocID="{497FA11D-1D25-7E45-9B30-00E372145D41}" presName="sp" presStyleCnt="0"/>
      <dgm:spPr/>
    </dgm:pt>
    <dgm:pt modelId="{27D68538-4B83-8F42-AF07-241E95CB5C6D}" type="pres">
      <dgm:prSet presAssocID="{65983CE6-E863-7C48-99C7-7D9C6DCD1E26}" presName="linNode" presStyleCnt="0"/>
      <dgm:spPr/>
    </dgm:pt>
    <dgm:pt modelId="{48A8FEC9-0511-B347-8FBE-EBA2B7357690}" type="pres">
      <dgm:prSet presAssocID="{65983CE6-E863-7C48-99C7-7D9C6DCD1E26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BE17F6E8-5455-3B44-880E-E877A6004AF4}" type="pres">
      <dgm:prSet presAssocID="{65983CE6-E863-7C48-99C7-7D9C6DCD1E26}" presName="descendantText" presStyleLbl="alignAccFollowNode1" presStyleIdx="1" presStyleCnt="6">
        <dgm:presLayoutVars>
          <dgm:bulletEnabled val="1"/>
        </dgm:presLayoutVars>
      </dgm:prSet>
      <dgm:spPr/>
    </dgm:pt>
    <dgm:pt modelId="{7C393D1B-F0BC-DF4B-99B0-228A5CFC1779}" type="pres">
      <dgm:prSet presAssocID="{340EC2BD-814D-D843-B40C-D5053956DF63}" presName="sp" presStyleCnt="0"/>
      <dgm:spPr/>
    </dgm:pt>
    <dgm:pt modelId="{AD72A645-2D90-A54D-BAB3-E0B09A1E9178}" type="pres">
      <dgm:prSet presAssocID="{1790E50B-3ECE-FA4C-9CD5-C678A681856F}" presName="linNode" presStyleCnt="0"/>
      <dgm:spPr/>
    </dgm:pt>
    <dgm:pt modelId="{7766074F-B532-BA4A-B509-BE407CA8E0EF}" type="pres">
      <dgm:prSet presAssocID="{1790E50B-3ECE-FA4C-9CD5-C678A681856F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7153501E-395B-E940-A6F0-A2B38B4DD9DA}" type="pres">
      <dgm:prSet presAssocID="{1790E50B-3ECE-FA4C-9CD5-C678A681856F}" presName="descendantText" presStyleLbl="alignAccFollowNode1" presStyleIdx="2" presStyleCnt="6">
        <dgm:presLayoutVars>
          <dgm:bulletEnabled val="1"/>
        </dgm:presLayoutVars>
      </dgm:prSet>
      <dgm:spPr/>
    </dgm:pt>
    <dgm:pt modelId="{85EDF9B2-00BB-9F40-BD8C-4DFDFF48F423}" type="pres">
      <dgm:prSet presAssocID="{BD587779-CA08-6140-AB0D-B1FFC658BAB2}" presName="sp" presStyleCnt="0"/>
      <dgm:spPr/>
    </dgm:pt>
    <dgm:pt modelId="{BB7B410C-BD9D-4047-A944-A7711B586696}" type="pres">
      <dgm:prSet presAssocID="{E9E65EFC-4C94-B645-AAEE-FFCAAC6C9A28}" presName="linNode" presStyleCnt="0"/>
      <dgm:spPr/>
    </dgm:pt>
    <dgm:pt modelId="{D62165FB-07F8-BB41-AD94-3FC196D4B89A}" type="pres">
      <dgm:prSet presAssocID="{E9E65EFC-4C94-B645-AAEE-FFCAAC6C9A28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5DCB971D-C09B-EE4E-84F5-7EF86105255A}" type="pres">
      <dgm:prSet presAssocID="{E9E65EFC-4C94-B645-AAEE-FFCAAC6C9A28}" presName="descendantText" presStyleLbl="alignAccFollowNode1" presStyleIdx="3" presStyleCnt="6">
        <dgm:presLayoutVars>
          <dgm:bulletEnabled val="1"/>
        </dgm:presLayoutVars>
      </dgm:prSet>
      <dgm:spPr/>
    </dgm:pt>
    <dgm:pt modelId="{2C1EFBE5-6ED6-5B41-B6EF-602E0DE42527}" type="pres">
      <dgm:prSet presAssocID="{33B8FBE5-5405-6A4E-B288-3F6059E81AD0}" presName="sp" presStyleCnt="0"/>
      <dgm:spPr/>
    </dgm:pt>
    <dgm:pt modelId="{4ECF73A2-6A4C-2C43-B448-6FC917CB42E4}" type="pres">
      <dgm:prSet presAssocID="{96EAA1B5-377E-014F-986A-0459C28D9531}" presName="linNode" presStyleCnt="0"/>
      <dgm:spPr/>
    </dgm:pt>
    <dgm:pt modelId="{5184DBB6-5A0C-6745-8BDB-B2A811578BEF}" type="pres">
      <dgm:prSet presAssocID="{96EAA1B5-377E-014F-986A-0459C28D9531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99C0F29E-E6D4-594F-87A8-EF664CEC31E3}" type="pres">
      <dgm:prSet presAssocID="{96EAA1B5-377E-014F-986A-0459C28D9531}" presName="descendantText" presStyleLbl="alignAccFollowNode1" presStyleIdx="4" presStyleCnt="6">
        <dgm:presLayoutVars>
          <dgm:bulletEnabled val="1"/>
        </dgm:presLayoutVars>
      </dgm:prSet>
      <dgm:spPr/>
    </dgm:pt>
    <dgm:pt modelId="{9B1C6B72-5A04-D44C-859A-B47ED4C24702}" type="pres">
      <dgm:prSet presAssocID="{CA59F1BF-2709-2F45-A412-5E1D8FB26738}" presName="sp" presStyleCnt="0"/>
      <dgm:spPr/>
    </dgm:pt>
    <dgm:pt modelId="{BC3A5F91-4D23-5240-A069-1C426B2B7B52}" type="pres">
      <dgm:prSet presAssocID="{04DEC0A9-8D36-F645-B1D5-DAE358DAAFBA}" presName="linNode" presStyleCnt="0"/>
      <dgm:spPr/>
    </dgm:pt>
    <dgm:pt modelId="{5D289608-FBD2-6445-968F-32CDE3AA653D}" type="pres">
      <dgm:prSet presAssocID="{04DEC0A9-8D36-F645-B1D5-DAE358DAAFBA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7951A7FF-1A7B-4147-A464-EEADD31946FA}" type="pres">
      <dgm:prSet presAssocID="{04DEC0A9-8D36-F645-B1D5-DAE358DAAFBA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38603506-379B-B046-8B2D-497BE42F1DCB}" srcId="{FEE09AF2-9AE1-FB41-99AF-0443389F04C5}" destId="{04DEC0A9-8D36-F645-B1D5-DAE358DAAFBA}" srcOrd="5" destOrd="0" parTransId="{631A0EA5-0494-B24E-9403-4527B0F85C7E}" sibTransId="{564ECAF2-DC7F-414C-9921-AF6E8F5E40B9}"/>
    <dgm:cxn modelId="{F29E6208-4985-6247-84EE-AD50F5FC8F52}" srcId="{65983CE6-E863-7C48-99C7-7D9C6DCD1E26}" destId="{6A46E06D-ACF8-DE45-9687-3C2546649AAB}" srcOrd="0" destOrd="0" parTransId="{D82528B5-3955-C540-9DDC-D8765259A89C}" sibTransId="{8EFE98E7-8548-494B-83E9-019F8064BB10}"/>
    <dgm:cxn modelId="{E729670D-D22B-0F4B-8F42-72A3606E0D0D}" type="presOf" srcId="{6A46E06D-ACF8-DE45-9687-3C2546649AAB}" destId="{BE17F6E8-5455-3B44-880E-E877A6004AF4}" srcOrd="0" destOrd="0" presId="urn:microsoft.com/office/officeart/2005/8/layout/vList5"/>
    <dgm:cxn modelId="{C5776612-1E65-A943-88FB-B123C0D765C9}" type="presOf" srcId="{EBCDBAEC-FCC4-1F43-9879-98177D2FB990}" destId="{CC497F74-E56D-D54A-A32A-EBB4F6B3EB59}" srcOrd="0" destOrd="1" presId="urn:microsoft.com/office/officeart/2005/8/layout/vList5"/>
    <dgm:cxn modelId="{B914E520-1EB6-9E4C-B67D-EAAB5BC91D0D}" type="presOf" srcId="{65983CE6-E863-7C48-99C7-7D9C6DCD1E26}" destId="{48A8FEC9-0511-B347-8FBE-EBA2B7357690}" srcOrd="0" destOrd="0" presId="urn:microsoft.com/office/officeart/2005/8/layout/vList5"/>
    <dgm:cxn modelId="{C55DB623-993B-6E43-B4A8-EA9AF3E0DFDA}" type="presOf" srcId="{FEE09AF2-9AE1-FB41-99AF-0443389F04C5}" destId="{BA5A99DF-215D-904F-A6D0-65BB379826CF}" srcOrd="0" destOrd="0" presId="urn:microsoft.com/office/officeart/2005/8/layout/vList5"/>
    <dgm:cxn modelId="{EB199F31-13D3-9246-83DC-4F2EA27A2A94}" srcId="{96EAA1B5-377E-014F-986A-0459C28D9531}" destId="{0691804E-C818-D34C-BC8F-31C9E94EA9CD}" srcOrd="0" destOrd="0" parTransId="{7FA9B53A-DB94-324F-B03B-9719CB6A2347}" sibTransId="{12B1F7C8-20A0-5C42-B2CE-17BE33A35B1F}"/>
    <dgm:cxn modelId="{10A33F33-74B3-4040-98B8-BE15B3151552}" srcId="{FEE09AF2-9AE1-FB41-99AF-0443389F04C5}" destId="{65983CE6-E863-7C48-99C7-7D9C6DCD1E26}" srcOrd="1" destOrd="0" parTransId="{7AE7A4AC-1A04-6E47-8627-B9021F173F90}" sibTransId="{340EC2BD-814D-D843-B40C-D5053956DF63}"/>
    <dgm:cxn modelId="{2C7EB333-B365-184E-AAE9-8B6675C5A7A2}" type="presOf" srcId="{D05D06A4-74D4-6242-9110-9720EF8306B6}" destId="{7951A7FF-1A7B-4147-A464-EEADD31946FA}" srcOrd="0" destOrd="0" presId="urn:microsoft.com/office/officeart/2005/8/layout/vList5"/>
    <dgm:cxn modelId="{7800BD3A-E8FE-7D41-A159-0A098B392547}" type="presOf" srcId="{A7F141B5-D8A4-504D-B823-062804224018}" destId="{5DCB971D-C09B-EE4E-84F5-7EF86105255A}" srcOrd="0" destOrd="0" presId="urn:microsoft.com/office/officeart/2005/8/layout/vList5"/>
    <dgm:cxn modelId="{D330B95F-A9CF-DB40-A2E4-743F97EA0C1E}" type="presOf" srcId="{89D18AA2-6D08-0743-BA5E-F2FD7939C801}" destId="{7153501E-395B-E940-A6F0-A2B38B4DD9DA}" srcOrd="0" destOrd="0" presId="urn:microsoft.com/office/officeart/2005/8/layout/vList5"/>
    <dgm:cxn modelId="{C5D9F764-9323-0544-A014-3A1E8EE5C726}" srcId="{FEE09AF2-9AE1-FB41-99AF-0443389F04C5}" destId="{1790E50B-3ECE-FA4C-9CD5-C678A681856F}" srcOrd="2" destOrd="0" parTransId="{16BE0251-3AEA-DB4B-83D3-3AD38714267D}" sibTransId="{BD587779-CA08-6140-AB0D-B1FFC658BAB2}"/>
    <dgm:cxn modelId="{F2F8A469-FF6D-5A4B-B6FC-75750ABA872E}" type="presOf" srcId="{1790E50B-3ECE-FA4C-9CD5-C678A681856F}" destId="{7766074F-B532-BA4A-B509-BE407CA8E0EF}" srcOrd="0" destOrd="0" presId="urn:microsoft.com/office/officeart/2005/8/layout/vList5"/>
    <dgm:cxn modelId="{07060C6A-8EF2-6E41-89E6-28DADE83DE91}" srcId="{FEE09AF2-9AE1-FB41-99AF-0443389F04C5}" destId="{E9E65EFC-4C94-B645-AAEE-FFCAAC6C9A28}" srcOrd="3" destOrd="0" parTransId="{3B1C56A8-0A47-EB4D-8013-1000A12914AB}" sibTransId="{33B8FBE5-5405-6A4E-B288-3F6059E81AD0}"/>
    <dgm:cxn modelId="{9F9F6C4D-AE65-6741-A78F-49415A5251A0}" type="presOf" srcId="{983D0763-390C-1C4D-A956-8AEA364C7DE4}" destId="{CC497F74-E56D-D54A-A32A-EBB4F6B3EB59}" srcOrd="0" destOrd="0" presId="urn:microsoft.com/office/officeart/2005/8/layout/vList5"/>
    <dgm:cxn modelId="{A0BCFF7B-CEFE-A443-A0AD-DB297EA7C2DD}" srcId="{04DEC0A9-8D36-F645-B1D5-DAE358DAAFBA}" destId="{D05D06A4-74D4-6242-9110-9720EF8306B6}" srcOrd="0" destOrd="0" parTransId="{C5FEEFDB-C11A-684A-8A54-FD58D085F0FD}" sibTransId="{E7DDEF07-E714-B04F-9AA8-6F74D0592852}"/>
    <dgm:cxn modelId="{1F0C1B89-F833-274F-A1B1-F35D07B3BE4F}" srcId="{17663F6C-82B1-D142-9476-2B6261508F49}" destId="{EBCDBAEC-FCC4-1F43-9879-98177D2FB990}" srcOrd="1" destOrd="0" parTransId="{0CE74277-13BA-C24D-9106-859B38F32026}" sibTransId="{76CDBA38-D372-8348-AD06-9299B96E50A3}"/>
    <dgm:cxn modelId="{D1E70F99-782E-B34D-B378-9C414B0A3A77}" type="presOf" srcId="{E9E65EFC-4C94-B645-AAEE-FFCAAC6C9A28}" destId="{D62165FB-07F8-BB41-AD94-3FC196D4B89A}" srcOrd="0" destOrd="0" presId="urn:microsoft.com/office/officeart/2005/8/layout/vList5"/>
    <dgm:cxn modelId="{D700A799-97BB-2C45-91A6-BA0864ADB487}" type="presOf" srcId="{96EAA1B5-377E-014F-986A-0459C28D9531}" destId="{5184DBB6-5A0C-6745-8BDB-B2A811578BEF}" srcOrd="0" destOrd="0" presId="urn:microsoft.com/office/officeart/2005/8/layout/vList5"/>
    <dgm:cxn modelId="{4DEE51A1-A22B-CD46-B99B-D8ECA28E273B}" srcId="{FEE09AF2-9AE1-FB41-99AF-0443389F04C5}" destId="{96EAA1B5-377E-014F-986A-0459C28D9531}" srcOrd="4" destOrd="0" parTransId="{68FFE1C2-1A9A-FA42-822C-0BC214C544E8}" sibTransId="{CA59F1BF-2709-2F45-A412-5E1D8FB26738}"/>
    <dgm:cxn modelId="{C6CCA8A7-50B8-3744-B5EA-6AF7DCDD9E3C}" type="presOf" srcId="{0691804E-C818-D34C-BC8F-31C9E94EA9CD}" destId="{99C0F29E-E6D4-594F-87A8-EF664CEC31E3}" srcOrd="0" destOrd="0" presId="urn:microsoft.com/office/officeart/2005/8/layout/vList5"/>
    <dgm:cxn modelId="{B2C31DAE-4FED-BC40-B0A8-970A9B0E0F70}" type="presOf" srcId="{04DEC0A9-8D36-F645-B1D5-DAE358DAAFBA}" destId="{5D289608-FBD2-6445-968F-32CDE3AA653D}" srcOrd="0" destOrd="0" presId="urn:microsoft.com/office/officeart/2005/8/layout/vList5"/>
    <dgm:cxn modelId="{6C4E03BD-0B2B-374A-9E02-B09294541E32}" srcId="{E9E65EFC-4C94-B645-AAEE-FFCAAC6C9A28}" destId="{A7F141B5-D8A4-504D-B823-062804224018}" srcOrd="0" destOrd="0" parTransId="{12F84BD8-822E-9B4F-B9D1-68D7A33E13DC}" sibTransId="{DF788E86-A164-2342-A854-BED1A303BD1C}"/>
    <dgm:cxn modelId="{08E7F7BD-EA38-EB41-A1C0-17C62086F05B}" srcId="{17663F6C-82B1-D142-9476-2B6261508F49}" destId="{983D0763-390C-1C4D-A956-8AEA364C7DE4}" srcOrd="0" destOrd="0" parTransId="{EE4788FB-E46E-BE4B-8992-71A0B078B764}" sibTransId="{7AD71A3B-9582-2745-866A-023ECE006DF2}"/>
    <dgm:cxn modelId="{9F9F0AC5-0C1B-AC40-B0FF-9E6D0635B27F}" type="presOf" srcId="{17663F6C-82B1-D142-9476-2B6261508F49}" destId="{0CFA3958-9CCA-714D-80C2-D920A4C3B568}" srcOrd="0" destOrd="0" presId="urn:microsoft.com/office/officeart/2005/8/layout/vList5"/>
    <dgm:cxn modelId="{FDA980E1-7003-774D-9832-CEF2C362D91A}" srcId="{FEE09AF2-9AE1-FB41-99AF-0443389F04C5}" destId="{17663F6C-82B1-D142-9476-2B6261508F49}" srcOrd="0" destOrd="0" parTransId="{F7F3C479-91A8-6343-812B-A5D68BB7EB3D}" sibTransId="{497FA11D-1D25-7E45-9B30-00E372145D41}"/>
    <dgm:cxn modelId="{A4C0DEF0-87B7-1947-A9C4-AB9C9CEE975A}" srcId="{1790E50B-3ECE-FA4C-9CD5-C678A681856F}" destId="{89D18AA2-6D08-0743-BA5E-F2FD7939C801}" srcOrd="0" destOrd="0" parTransId="{4EE7EC46-950C-C74C-94A6-B246D0944B66}" sibTransId="{00E0C177-D917-3F44-883A-04D47388BA7A}"/>
    <dgm:cxn modelId="{6B05330D-8D27-824F-9399-B25E2BBB12B1}" type="presParOf" srcId="{BA5A99DF-215D-904F-A6D0-65BB379826CF}" destId="{979424FD-12D2-C64F-89D9-5113633F291B}" srcOrd="0" destOrd="0" presId="urn:microsoft.com/office/officeart/2005/8/layout/vList5"/>
    <dgm:cxn modelId="{9C1FF730-D29D-C146-8FCF-1F5733B9588B}" type="presParOf" srcId="{979424FD-12D2-C64F-89D9-5113633F291B}" destId="{0CFA3958-9CCA-714D-80C2-D920A4C3B568}" srcOrd="0" destOrd="0" presId="urn:microsoft.com/office/officeart/2005/8/layout/vList5"/>
    <dgm:cxn modelId="{B348DDDE-AFB7-2E4B-84A8-C2FD43E54579}" type="presParOf" srcId="{979424FD-12D2-C64F-89D9-5113633F291B}" destId="{CC497F74-E56D-D54A-A32A-EBB4F6B3EB59}" srcOrd="1" destOrd="0" presId="urn:microsoft.com/office/officeart/2005/8/layout/vList5"/>
    <dgm:cxn modelId="{9C14A52F-20E0-9148-BA09-A770ACB182A9}" type="presParOf" srcId="{BA5A99DF-215D-904F-A6D0-65BB379826CF}" destId="{E9077E51-2E5E-A740-8614-DF8126403F15}" srcOrd="1" destOrd="0" presId="urn:microsoft.com/office/officeart/2005/8/layout/vList5"/>
    <dgm:cxn modelId="{4FB5F682-6C49-424C-A307-42FE76BC5ACE}" type="presParOf" srcId="{BA5A99DF-215D-904F-A6D0-65BB379826CF}" destId="{27D68538-4B83-8F42-AF07-241E95CB5C6D}" srcOrd="2" destOrd="0" presId="urn:microsoft.com/office/officeart/2005/8/layout/vList5"/>
    <dgm:cxn modelId="{76868A16-3D4B-F644-BEAC-DE163CADE6E6}" type="presParOf" srcId="{27D68538-4B83-8F42-AF07-241E95CB5C6D}" destId="{48A8FEC9-0511-B347-8FBE-EBA2B7357690}" srcOrd="0" destOrd="0" presId="urn:microsoft.com/office/officeart/2005/8/layout/vList5"/>
    <dgm:cxn modelId="{BBA636F3-0C39-B040-92F8-30FB872CF146}" type="presParOf" srcId="{27D68538-4B83-8F42-AF07-241E95CB5C6D}" destId="{BE17F6E8-5455-3B44-880E-E877A6004AF4}" srcOrd="1" destOrd="0" presId="urn:microsoft.com/office/officeart/2005/8/layout/vList5"/>
    <dgm:cxn modelId="{E19859D3-53AA-6A45-ACD1-EA04106FC727}" type="presParOf" srcId="{BA5A99DF-215D-904F-A6D0-65BB379826CF}" destId="{7C393D1B-F0BC-DF4B-99B0-228A5CFC1779}" srcOrd="3" destOrd="0" presId="urn:microsoft.com/office/officeart/2005/8/layout/vList5"/>
    <dgm:cxn modelId="{903AA7A4-6F50-3441-B2B6-1C5679332F96}" type="presParOf" srcId="{BA5A99DF-215D-904F-A6D0-65BB379826CF}" destId="{AD72A645-2D90-A54D-BAB3-E0B09A1E9178}" srcOrd="4" destOrd="0" presId="urn:microsoft.com/office/officeart/2005/8/layout/vList5"/>
    <dgm:cxn modelId="{2C0675F5-11DB-674C-8156-5D2B08A245DD}" type="presParOf" srcId="{AD72A645-2D90-A54D-BAB3-E0B09A1E9178}" destId="{7766074F-B532-BA4A-B509-BE407CA8E0EF}" srcOrd="0" destOrd="0" presId="urn:microsoft.com/office/officeart/2005/8/layout/vList5"/>
    <dgm:cxn modelId="{09D78C66-29FC-AE4D-8C85-5B560E61F8FC}" type="presParOf" srcId="{AD72A645-2D90-A54D-BAB3-E0B09A1E9178}" destId="{7153501E-395B-E940-A6F0-A2B38B4DD9DA}" srcOrd="1" destOrd="0" presId="urn:microsoft.com/office/officeart/2005/8/layout/vList5"/>
    <dgm:cxn modelId="{6FE286D3-5977-5E40-81EE-0980014A0746}" type="presParOf" srcId="{BA5A99DF-215D-904F-A6D0-65BB379826CF}" destId="{85EDF9B2-00BB-9F40-BD8C-4DFDFF48F423}" srcOrd="5" destOrd="0" presId="urn:microsoft.com/office/officeart/2005/8/layout/vList5"/>
    <dgm:cxn modelId="{50506A38-7BE9-F340-9DE5-A40F14436376}" type="presParOf" srcId="{BA5A99DF-215D-904F-A6D0-65BB379826CF}" destId="{BB7B410C-BD9D-4047-A944-A7711B586696}" srcOrd="6" destOrd="0" presId="urn:microsoft.com/office/officeart/2005/8/layout/vList5"/>
    <dgm:cxn modelId="{5C95A454-EDAB-7749-91AD-18F536499E46}" type="presParOf" srcId="{BB7B410C-BD9D-4047-A944-A7711B586696}" destId="{D62165FB-07F8-BB41-AD94-3FC196D4B89A}" srcOrd="0" destOrd="0" presId="urn:microsoft.com/office/officeart/2005/8/layout/vList5"/>
    <dgm:cxn modelId="{D9A4C19A-87DC-6248-BDA6-0F9437CAF926}" type="presParOf" srcId="{BB7B410C-BD9D-4047-A944-A7711B586696}" destId="{5DCB971D-C09B-EE4E-84F5-7EF86105255A}" srcOrd="1" destOrd="0" presId="urn:microsoft.com/office/officeart/2005/8/layout/vList5"/>
    <dgm:cxn modelId="{4374A651-4A57-BF42-924E-B9ED40045B31}" type="presParOf" srcId="{BA5A99DF-215D-904F-A6D0-65BB379826CF}" destId="{2C1EFBE5-6ED6-5B41-B6EF-602E0DE42527}" srcOrd="7" destOrd="0" presId="urn:microsoft.com/office/officeart/2005/8/layout/vList5"/>
    <dgm:cxn modelId="{9690DE40-1C33-D848-9376-8CB9B0A2A166}" type="presParOf" srcId="{BA5A99DF-215D-904F-A6D0-65BB379826CF}" destId="{4ECF73A2-6A4C-2C43-B448-6FC917CB42E4}" srcOrd="8" destOrd="0" presId="urn:microsoft.com/office/officeart/2005/8/layout/vList5"/>
    <dgm:cxn modelId="{5722036E-8466-554E-BE04-006A98C69613}" type="presParOf" srcId="{4ECF73A2-6A4C-2C43-B448-6FC917CB42E4}" destId="{5184DBB6-5A0C-6745-8BDB-B2A811578BEF}" srcOrd="0" destOrd="0" presId="urn:microsoft.com/office/officeart/2005/8/layout/vList5"/>
    <dgm:cxn modelId="{A53F2B56-A7A7-FF41-A6AC-1912BB9017C2}" type="presParOf" srcId="{4ECF73A2-6A4C-2C43-B448-6FC917CB42E4}" destId="{99C0F29E-E6D4-594F-87A8-EF664CEC31E3}" srcOrd="1" destOrd="0" presId="urn:microsoft.com/office/officeart/2005/8/layout/vList5"/>
    <dgm:cxn modelId="{F3044E45-C635-0347-88AE-898607C0C2F9}" type="presParOf" srcId="{BA5A99DF-215D-904F-A6D0-65BB379826CF}" destId="{9B1C6B72-5A04-D44C-859A-B47ED4C24702}" srcOrd="9" destOrd="0" presId="urn:microsoft.com/office/officeart/2005/8/layout/vList5"/>
    <dgm:cxn modelId="{258219E9-7F1E-1341-81ED-609950E52159}" type="presParOf" srcId="{BA5A99DF-215D-904F-A6D0-65BB379826CF}" destId="{BC3A5F91-4D23-5240-A069-1C426B2B7B52}" srcOrd="10" destOrd="0" presId="urn:microsoft.com/office/officeart/2005/8/layout/vList5"/>
    <dgm:cxn modelId="{BDD89167-EAD8-9549-8998-426B2C834F01}" type="presParOf" srcId="{BC3A5F91-4D23-5240-A069-1C426B2B7B52}" destId="{5D289608-FBD2-6445-968F-32CDE3AA653D}" srcOrd="0" destOrd="0" presId="urn:microsoft.com/office/officeart/2005/8/layout/vList5"/>
    <dgm:cxn modelId="{7994CA4F-0EC3-E342-8B7D-C50BB89ABD21}" type="presParOf" srcId="{BC3A5F91-4D23-5240-A069-1C426B2B7B52}" destId="{7951A7FF-1A7B-4147-A464-EEADD31946F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585831-502D-374B-A192-B7BABC6D4047}" type="doc">
      <dgm:prSet loTypeId="urn:microsoft.com/office/officeart/2005/8/layout/target2" loCatId="relationship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83D836-F9C2-FD40-994A-FBDB3E6A01B7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1965; Gordon Moore – co-founder of Intel</a:t>
          </a:r>
        </a:p>
      </dgm:t>
    </dgm:pt>
    <dgm:pt modelId="{BEC757D0-ECF8-C74C-9713-97041B080D64}" type="parTrans" cxnId="{2C9A8C07-B658-9D4D-BE2E-E9C07797103D}">
      <dgm:prSet/>
      <dgm:spPr/>
      <dgm:t>
        <a:bodyPr/>
        <a:lstStyle/>
        <a:p>
          <a:endParaRPr lang="en-US"/>
        </a:p>
      </dgm:t>
    </dgm:pt>
    <dgm:pt modelId="{8036F8FD-772A-904A-A70C-A16E59E6D5BD}" type="sibTrans" cxnId="{2C9A8C07-B658-9D4D-BE2E-E9C07797103D}">
      <dgm:prSet/>
      <dgm:spPr/>
      <dgm:t>
        <a:bodyPr/>
        <a:lstStyle/>
        <a:p>
          <a:endParaRPr lang="en-US"/>
        </a:p>
      </dgm:t>
    </dgm:pt>
    <dgm:pt modelId="{F661BF27-3B17-DD40-95C5-81C23D7C8061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Observed number of transistors that could be put on a single chip was doubling every year</a:t>
          </a:r>
        </a:p>
      </dgm:t>
    </dgm:pt>
    <dgm:pt modelId="{CE9AFAC9-BEB6-734D-8EE3-122E2573F04B}" type="parTrans" cxnId="{C878F039-0BE5-7B4C-A238-12542864A3CD}">
      <dgm:prSet/>
      <dgm:spPr/>
      <dgm:t>
        <a:bodyPr/>
        <a:lstStyle/>
        <a:p>
          <a:endParaRPr lang="en-US"/>
        </a:p>
      </dgm:t>
    </dgm:pt>
    <dgm:pt modelId="{0AA3D669-0874-F54C-9B68-AB116181B3C4}" type="sibTrans" cxnId="{C878F039-0BE5-7B4C-A238-12542864A3CD}">
      <dgm:prSet/>
      <dgm:spPr/>
      <dgm:t>
        <a:bodyPr/>
        <a:lstStyle/>
        <a:p>
          <a:endParaRPr lang="en-US"/>
        </a:p>
      </dgm:t>
    </dgm:pt>
    <dgm:pt modelId="{BAD1B133-3FB4-464C-A351-6F91810CD99E}">
      <dgm:prSet custT="1"/>
      <dgm:spPr/>
      <dgm:t>
        <a:bodyPr/>
        <a:lstStyle/>
        <a:p>
          <a:pPr rtl="0"/>
          <a:r>
            <a:rPr lang="en-US" sz="1100" b="1" dirty="0">
              <a:effectLst/>
            </a:rPr>
            <a:t>The pace slowed to a doubling every 18 months in the 1970’s but has sustained that rate ever since</a:t>
          </a:r>
        </a:p>
      </dgm:t>
    </dgm:pt>
    <dgm:pt modelId="{736A4E65-B531-E547-B202-8F8898FAB6E9}" type="parTrans" cxnId="{4847154F-8122-E545-BFE9-FE0D2254CA64}">
      <dgm:prSet/>
      <dgm:spPr/>
      <dgm:t>
        <a:bodyPr/>
        <a:lstStyle/>
        <a:p>
          <a:endParaRPr lang="en-US"/>
        </a:p>
      </dgm:t>
    </dgm:pt>
    <dgm:pt modelId="{86F678DF-B5F7-8C4B-8A6C-FD1FE14096F1}" type="sibTrans" cxnId="{4847154F-8122-E545-BFE9-FE0D2254CA64}">
      <dgm:prSet/>
      <dgm:spPr/>
      <dgm:t>
        <a:bodyPr/>
        <a:lstStyle/>
        <a:p>
          <a:endParaRPr lang="en-US"/>
        </a:p>
      </dgm:t>
    </dgm:pt>
    <dgm:pt modelId="{7F79720F-E377-5344-9A85-AFB0F93B85CF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Consequences of Moore’s law: </a:t>
          </a:r>
        </a:p>
      </dgm:t>
    </dgm:pt>
    <dgm:pt modelId="{933050AB-57FE-6E4F-A535-D08658AB3A89}" type="parTrans" cxnId="{713E7D03-B055-FB42-8E27-EC1D78EA836A}">
      <dgm:prSet/>
      <dgm:spPr/>
      <dgm:t>
        <a:bodyPr/>
        <a:lstStyle/>
        <a:p>
          <a:endParaRPr lang="en-US"/>
        </a:p>
      </dgm:t>
    </dgm:pt>
    <dgm:pt modelId="{2A2AA238-1DFB-F64F-94B6-D6F5F0EE73CB}" type="sibTrans" cxnId="{713E7D03-B055-FB42-8E27-EC1D78EA836A}">
      <dgm:prSet/>
      <dgm:spPr/>
      <dgm:t>
        <a:bodyPr/>
        <a:lstStyle/>
        <a:p>
          <a:endParaRPr lang="en-US"/>
        </a:p>
      </dgm:t>
    </dgm:pt>
    <dgm:pt modelId="{5BBA2911-4874-C74E-85E2-4C5F8F6462D9}">
      <dgm:prSet custT="1"/>
      <dgm:spPr/>
      <dgm:t>
        <a:bodyPr/>
        <a:lstStyle/>
        <a:p>
          <a:pPr rtl="0"/>
          <a:r>
            <a:rPr lang="en-US" sz="1000" b="1" dirty="0">
              <a:effectLst/>
            </a:rPr>
            <a:t>The cost of computer logic and memory circuitry has fallen at a dramatic rate</a:t>
          </a:r>
        </a:p>
      </dgm:t>
    </dgm:pt>
    <dgm:pt modelId="{72E3CE4C-AB68-E447-8363-547C71E9E9EE}" type="parTrans" cxnId="{A50FDAFF-E888-4141-ABE8-EB107623D90C}">
      <dgm:prSet/>
      <dgm:spPr/>
      <dgm:t>
        <a:bodyPr/>
        <a:lstStyle/>
        <a:p>
          <a:endParaRPr lang="en-US"/>
        </a:p>
      </dgm:t>
    </dgm:pt>
    <dgm:pt modelId="{7F69016B-A921-584C-81B5-0FCF19B650FC}" type="sibTrans" cxnId="{A50FDAFF-E888-4141-ABE8-EB107623D90C}">
      <dgm:prSet/>
      <dgm:spPr/>
      <dgm:t>
        <a:bodyPr/>
        <a:lstStyle/>
        <a:p>
          <a:endParaRPr lang="en-US"/>
        </a:p>
      </dgm:t>
    </dgm:pt>
    <dgm:pt modelId="{6E822890-7F5D-BA48-A9ED-10EE404E778C}">
      <dgm:prSet custT="1"/>
      <dgm:spPr/>
      <dgm:t>
        <a:bodyPr/>
        <a:lstStyle/>
        <a:p>
          <a:pPr rtl="0"/>
          <a:r>
            <a:rPr lang="en-US" sz="1000" b="1" dirty="0">
              <a:effectLst/>
            </a:rPr>
            <a:t>The electrical path length is shortened, increasing operating speed</a:t>
          </a:r>
        </a:p>
      </dgm:t>
    </dgm:pt>
    <dgm:pt modelId="{11F5D556-1EBA-3446-B76E-D7F2228000ED}" type="parTrans" cxnId="{D2A0ABD5-695B-B044-8F63-7563A3F7D76C}">
      <dgm:prSet/>
      <dgm:spPr/>
      <dgm:t>
        <a:bodyPr/>
        <a:lstStyle/>
        <a:p>
          <a:endParaRPr lang="en-US"/>
        </a:p>
      </dgm:t>
    </dgm:pt>
    <dgm:pt modelId="{6109DA0B-B19C-B241-A668-5D4631C27D39}" type="sibTrans" cxnId="{D2A0ABD5-695B-B044-8F63-7563A3F7D76C}">
      <dgm:prSet/>
      <dgm:spPr/>
      <dgm:t>
        <a:bodyPr/>
        <a:lstStyle/>
        <a:p>
          <a:endParaRPr lang="en-US"/>
        </a:p>
      </dgm:t>
    </dgm:pt>
    <dgm:pt modelId="{52E6D3D1-ABE1-3940-A3F1-FD380C960DD1}">
      <dgm:prSet custT="1"/>
      <dgm:spPr/>
      <dgm:t>
        <a:bodyPr/>
        <a:lstStyle/>
        <a:p>
          <a:pPr rtl="0"/>
          <a:r>
            <a:rPr lang="en-US" sz="900" b="1" dirty="0">
              <a:effectLst/>
            </a:rPr>
            <a:t>Computer becomes smaller and is more convenient to use in a variety of environments</a:t>
          </a:r>
        </a:p>
      </dgm:t>
    </dgm:pt>
    <dgm:pt modelId="{B50FECC3-7EE9-3F44-B903-D1E4F55A26F2}" type="parTrans" cxnId="{79BBBC5F-A9F5-6C4B-A81B-56A2BD7B9031}">
      <dgm:prSet/>
      <dgm:spPr/>
      <dgm:t>
        <a:bodyPr/>
        <a:lstStyle/>
        <a:p>
          <a:endParaRPr lang="en-US"/>
        </a:p>
      </dgm:t>
    </dgm:pt>
    <dgm:pt modelId="{02C9860E-AA50-844C-A097-78F218E24063}" type="sibTrans" cxnId="{79BBBC5F-A9F5-6C4B-A81B-56A2BD7B9031}">
      <dgm:prSet/>
      <dgm:spPr/>
      <dgm:t>
        <a:bodyPr/>
        <a:lstStyle/>
        <a:p>
          <a:endParaRPr lang="en-US"/>
        </a:p>
      </dgm:t>
    </dgm:pt>
    <dgm:pt modelId="{9A9FCB9E-A1F1-0F41-9552-36D8BD5C236C}">
      <dgm:prSet custT="1"/>
      <dgm:spPr/>
      <dgm:t>
        <a:bodyPr/>
        <a:lstStyle/>
        <a:p>
          <a:pPr rtl="0"/>
          <a:r>
            <a:rPr lang="en-US" sz="1000" b="1" dirty="0">
              <a:effectLst/>
            </a:rPr>
            <a:t>Reduction in power and cooling requirements</a:t>
          </a:r>
        </a:p>
      </dgm:t>
    </dgm:pt>
    <dgm:pt modelId="{C794FD44-F705-8245-BF16-E06D99C2C8F9}" type="parTrans" cxnId="{B932485B-FF0B-D548-8F89-799C03284F8F}">
      <dgm:prSet/>
      <dgm:spPr/>
      <dgm:t>
        <a:bodyPr/>
        <a:lstStyle/>
        <a:p>
          <a:endParaRPr lang="en-US"/>
        </a:p>
      </dgm:t>
    </dgm:pt>
    <dgm:pt modelId="{748BA313-798C-9640-8B3E-9FD17EBB82E1}" type="sibTrans" cxnId="{B932485B-FF0B-D548-8F89-799C03284F8F}">
      <dgm:prSet/>
      <dgm:spPr/>
      <dgm:t>
        <a:bodyPr/>
        <a:lstStyle/>
        <a:p>
          <a:endParaRPr lang="en-US"/>
        </a:p>
      </dgm:t>
    </dgm:pt>
    <dgm:pt modelId="{AEAA4B00-9826-6C43-9661-FBB2B391EB8C}">
      <dgm:prSet custT="1"/>
      <dgm:spPr/>
      <dgm:t>
        <a:bodyPr/>
        <a:lstStyle/>
        <a:p>
          <a:pPr rtl="0"/>
          <a:r>
            <a:rPr lang="en-US" sz="1000" b="1" dirty="0">
              <a:effectLst/>
            </a:rPr>
            <a:t>Fewer interchip connections</a:t>
          </a:r>
        </a:p>
      </dgm:t>
    </dgm:pt>
    <dgm:pt modelId="{F60696E8-1AFF-4242-AFEC-48F064D37990}" type="parTrans" cxnId="{11AAA65A-544E-9C48-B494-C30A31DF58D4}">
      <dgm:prSet/>
      <dgm:spPr/>
      <dgm:t>
        <a:bodyPr/>
        <a:lstStyle/>
        <a:p>
          <a:endParaRPr lang="en-US"/>
        </a:p>
      </dgm:t>
    </dgm:pt>
    <dgm:pt modelId="{014429E6-A74A-D14D-9C28-1650F2B9EF4E}" type="sibTrans" cxnId="{11AAA65A-544E-9C48-B494-C30A31DF58D4}">
      <dgm:prSet/>
      <dgm:spPr/>
      <dgm:t>
        <a:bodyPr/>
        <a:lstStyle/>
        <a:p>
          <a:endParaRPr lang="en-US"/>
        </a:p>
      </dgm:t>
    </dgm:pt>
    <dgm:pt modelId="{4AE73C61-08A4-BB42-923D-F4637248A0CC}" type="pres">
      <dgm:prSet presAssocID="{D2585831-502D-374B-A192-B7BABC6D4047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37E71A41-6A0A-4144-ABAE-9065F23B6835}" type="pres">
      <dgm:prSet presAssocID="{D2585831-502D-374B-A192-B7BABC6D4047}" presName="outerBox" presStyleCnt="0"/>
      <dgm:spPr/>
    </dgm:pt>
    <dgm:pt modelId="{5C554690-5023-454D-81BF-0F8EF7FE64E8}" type="pres">
      <dgm:prSet presAssocID="{D2585831-502D-374B-A192-B7BABC6D4047}" presName="outerBoxParent" presStyleLbl="node1" presStyleIdx="0" presStyleCnt="3" custLinFactNeighborX="-1246" custLinFactNeighborY="5314"/>
      <dgm:spPr/>
    </dgm:pt>
    <dgm:pt modelId="{DB13DB65-DE9F-594C-8582-A1FC74E9C6C0}" type="pres">
      <dgm:prSet presAssocID="{D2585831-502D-374B-A192-B7BABC6D4047}" presName="outerBoxChildren" presStyleCnt="0"/>
      <dgm:spPr/>
    </dgm:pt>
    <dgm:pt modelId="{6EEF0F2A-3A05-1E47-A263-FF215CF47948}" type="pres">
      <dgm:prSet presAssocID="{D2585831-502D-374B-A192-B7BABC6D4047}" presName="middleBox" presStyleCnt="0"/>
      <dgm:spPr/>
    </dgm:pt>
    <dgm:pt modelId="{B4B2A9B5-CBBA-C949-942A-35DE101CCDFE}" type="pres">
      <dgm:prSet presAssocID="{D2585831-502D-374B-A192-B7BABC6D4047}" presName="middleBoxParent" presStyleLbl="node1" presStyleIdx="1" presStyleCnt="3"/>
      <dgm:spPr/>
    </dgm:pt>
    <dgm:pt modelId="{34E8E3CA-E7C5-6D41-94BA-38DE703CBBA7}" type="pres">
      <dgm:prSet presAssocID="{D2585831-502D-374B-A192-B7BABC6D4047}" presName="middleBoxChildren" presStyleCnt="0"/>
      <dgm:spPr/>
    </dgm:pt>
    <dgm:pt modelId="{EA68CD54-2321-944A-9097-D8C9F2E9C2D9}" type="pres">
      <dgm:prSet presAssocID="{BAD1B133-3FB4-464C-A351-6F91810CD99E}" presName="mChild" presStyleLbl="fgAcc1" presStyleIdx="0" presStyleCnt="6">
        <dgm:presLayoutVars>
          <dgm:bulletEnabled val="1"/>
        </dgm:presLayoutVars>
      </dgm:prSet>
      <dgm:spPr/>
    </dgm:pt>
    <dgm:pt modelId="{AB03BA1D-91DF-8B4F-B43D-D1B478197768}" type="pres">
      <dgm:prSet presAssocID="{D2585831-502D-374B-A192-B7BABC6D4047}" presName="centerBox" presStyleCnt="0"/>
      <dgm:spPr/>
    </dgm:pt>
    <dgm:pt modelId="{9EC0930A-9BAA-D347-A334-BC7E180A4743}" type="pres">
      <dgm:prSet presAssocID="{D2585831-502D-374B-A192-B7BABC6D4047}" presName="centerBoxParent" presStyleLbl="node1" presStyleIdx="2" presStyleCnt="3"/>
      <dgm:spPr/>
    </dgm:pt>
    <dgm:pt modelId="{851B01E6-80ED-E345-8BEA-AD24321E99DF}" type="pres">
      <dgm:prSet presAssocID="{D2585831-502D-374B-A192-B7BABC6D4047}" presName="centerBoxChildren" presStyleCnt="0"/>
      <dgm:spPr/>
    </dgm:pt>
    <dgm:pt modelId="{91813869-71C4-7749-AA7F-6F71B8046448}" type="pres">
      <dgm:prSet presAssocID="{5BBA2911-4874-C74E-85E2-4C5F8F6462D9}" presName="cChild" presStyleLbl="fgAcc1" presStyleIdx="1" presStyleCnt="6">
        <dgm:presLayoutVars>
          <dgm:bulletEnabled val="1"/>
        </dgm:presLayoutVars>
      </dgm:prSet>
      <dgm:spPr/>
    </dgm:pt>
    <dgm:pt modelId="{D62C8E5A-DCDA-9C4F-BCCD-DA89BEF23B4E}" type="pres">
      <dgm:prSet presAssocID="{7F69016B-A921-584C-81B5-0FCF19B650FC}" presName="centerSibTrans" presStyleCnt="0"/>
      <dgm:spPr/>
    </dgm:pt>
    <dgm:pt modelId="{43D95310-0335-8948-925B-493826D68CA7}" type="pres">
      <dgm:prSet presAssocID="{6E822890-7F5D-BA48-A9ED-10EE404E778C}" presName="cChild" presStyleLbl="fgAcc1" presStyleIdx="2" presStyleCnt="6">
        <dgm:presLayoutVars>
          <dgm:bulletEnabled val="1"/>
        </dgm:presLayoutVars>
      </dgm:prSet>
      <dgm:spPr/>
    </dgm:pt>
    <dgm:pt modelId="{4E6DDC86-C701-C443-9AB2-0E9A35DB7AD9}" type="pres">
      <dgm:prSet presAssocID="{6109DA0B-B19C-B241-A668-5D4631C27D39}" presName="centerSibTrans" presStyleCnt="0"/>
      <dgm:spPr/>
    </dgm:pt>
    <dgm:pt modelId="{2BFD2A48-BAFB-C448-9560-380462349BFA}" type="pres">
      <dgm:prSet presAssocID="{52E6D3D1-ABE1-3940-A3F1-FD380C960DD1}" presName="cChild" presStyleLbl="fgAcc1" presStyleIdx="3" presStyleCnt="6">
        <dgm:presLayoutVars>
          <dgm:bulletEnabled val="1"/>
        </dgm:presLayoutVars>
      </dgm:prSet>
      <dgm:spPr/>
    </dgm:pt>
    <dgm:pt modelId="{7E95640C-67A1-F344-B8CD-301632A9C6A3}" type="pres">
      <dgm:prSet presAssocID="{02C9860E-AA50-844C-A097-78F218E24063}" presName="centerSibTrans" presStyleCnt="0"/>
      <dgm:spPr/>
    </dgm:pt>
    <dgm:pt modelId="{54116479-2825-CE4B-A0CD-356DD46D1C46}" type="pres">
      <dgm:prSet presAssocID="{9A9FCB9E-A1F1-0F41-9552-36D8BD5C236C}" presName="cChild" presStyleLbl="fgAcc1" presStyleIdx="4" presStyleCnt="6">
        <dgm:presLayoutVars>
          <dgm:bulletEnabled val="1"/>
        </dgm:presLayoutVars>
      </dgm:prSet>
      <dgm:spPr/>
    </dgm:pt>
    <dgm:pt modelId="{EDF3239A-57F4-AF43-97AF-9D01BB7064C9}" type="pres">
      <dgm:prSet presAssocID="{748BA313-798C-9640-8B3E-9FD17EBB82E1}" presName="centerSibTrans" presStyleCnt="0"/>
      <dgm:spPr/>
    </dgm:pt>
    <dgm:pt modelId="{A184587C-4EF5-0248-B0F8-E4E73CF3787B}" type="pres">
      <dgm:prSet presAssocID="{AEAA4B00-9826-6C43-9661-FBB2B391EB8C}" presName="cChild" presStyleLbl="fgAcc1" presStyleIdx="5" presStyleCnt="6">
        <dgm:presLayoutVars>
          <dgm:bulletEnabled val="1"/>
        </dgm:presLayoutVars>
      </dgm:prSet>
      <dgm:spPr/>
    </dgm:pt>
  </dgm:ptLst>
  <dgm:cxnLst>
    <dgm:cxn modelId="{713E7D03-B055-FB42-8E27-EC1D78EA836A}" srcId="{D2585831-502D-374B-A192-B7BABC6D4047}" destId="{7F79720F-E377-5344-9A85-AFB0F93B85CF}" srcOrd="2" destOrd="0" parTransId="{933050AB-57FE-6E4F-A535-D08658AB3A89}" sibTransId="{2A2AA238-1DFB-F64F-94B6-D6F5F0EE73CB}"/>
    <dgm:cxn modelId="{2C9A8C07-B658-9D4D-BE2E-E9C07797103D}" srcId="{D2585831-502D-374B-A192-B7BABC6D4047}" destId="{9083D836-F9C2-FD40-994A-FBDB3E6A01B7}" srcOrd="0" destOrd="0" parTransId="{BEC757D0-ECF8-C74C-9713-97041B080D64}" sibTransId="{8036F8FD-772A-904A-A70C-A16E59E6D5BD}"/>
    <dgm:cxn modelId="{1D739A12-BF55-DC41-95D7-44534B3DA802}" type="presOf" srcId="{52E6D3D1-ABE1-3940-A3F1-FD380C960DD1}" destId="{2BFD2A48-BAFB-C448-9560-380462349BFA}" srcOrd="0" destOrd="0" presId="urn:microsoft.com/office/officeart/2005/8/layout/target2"/>
    <dgm:cxn modelId="{738ED420-E179-7140-830C-F6490FDE712E}" type="presOf" srcId="{AEAA4B00-9826-6C43-9661-FBB2B391EB8C}" destId="{A184587C-4EF5-0248-B0F8-E4E73CF3787B}" srcOrd="0" destOrd="0" presId="urn:microsoft.com/office/officeart/2005/8/layout/target2"/>
    <dgm:cxn modelId="{E2603531-5F20-CE45-9858-DE160B1DB11B}" type="presOf" srcId="{BAD1B133-3FB4-464C-A351-6F91810CD99E}" destId="{EA68CD54-2321-944A-9097-D8C9F2E9C2D9}" srcOrd="0" destOrd="0" presId="urn:microsoft.com/office/officeart/2005/8/layout/target2"/>
    <dgm:cxn modelId="{92844F37-A0C1-3A4B-A3D1-EA7FE912A5BE}" type="presOf" srcId="{5BBA2911-4874-C74E-85E2-4C5F8F6462D9}" destId="{91813869-71C4-7749-AA7F-6F71B8046448}" srcOrd="0" destOrd="0" presId="urn:microsoft.com/office/officeart/2005/8/layout/target2"/>
    <dgm:cxn modelId="{C878F039-0BE5-7B4C-A238-12542864A3CD}" srcId="{D2585831-502D-374B-A192-B7BABC6D4047}" destId="{F661BF27-3B17-DD40-95C5-81C23D7C8061}" srcOrd="1" destOrd="0" parTransId="{CE9AFAC9-BEB6-734D-8EE3-122E2573F04B}" sibTransId="{0AA3D669-0874-F54C-9B68-AB116181B3C4}"/>
    <dgm:cxn modelId="{B932485B-FF0B-D548-8F89-799C03284F8F}" srcId="{7F79720F-E377-5344-9A85-AFB0F93B85CF}" destId="{9A9FCB9E-A1F1-0F41-9552-36D8BD5C236C}" srcOrd="3" destOrd="0" parTransId="{C794FD44-F705-8245-BF16-E06D99C2C8F9}" sibTransId="{748BA313-798C-9640-8B3E-9FD17EBB82E1}"/>
    <dgm:cxn modelId="{79BBBC5F-A9F5-6C4B-A81B-56A2BD7B9031}" srcId="{7F79720F-E377-5344-9A85-AFB0F93B85CF}" destId="{52E6D3D1-ABE1-3940-A3F1-FD380C960DD1}" srcOrd="2" destOrd="0" parTransId="{B50FECC3-7EE9-3F44-B903-D1E4F55A26F2}" sibTransId="{02C9860E-AA50-844C-A097-78F218E24063}"/>
    <dgm:cxn modelId="{EBFB2065-70AC-634F-9106-15350295E7C0}" type="presOf" srcId="{9083D836-F9C2-FD40-994A-FBDB3E6A01B7}" destId="{5C554690-5023-454D-81BF-0F8EF7FE64E8}" srcOrd="0" destOrd="0" presId="urn:microsoft.com/office/officeart/2005/8/layout/target2"/>
    <dgm:cxn modelId="{4847154F-8122-E545-BFE9-FE0D2254CA64}" srcId="{F661BF27-3B17-DD40-95C5-81C23D7C8061}" destId="{BAD1B133-3FB4-464C-A351-6F91810CD99E}" srcOrd="0" destOrd="0" parTransId="{736A4E65-B531-E547-B202-8F8898FAB6E9}" sibTransId="{86F678DF-B5F7-8C4B-8A6C-FD1FE14096F1}"/>
    <dgm:cxn modelId="{EC967378-EF2D-2F49-A58D-666D3F10710A}" type="presOf" srcId="{D2585831-502D-374B-A192-B7BABC6D4047}" destId="{4AE73C61-08A4-BB42-923D-F4637248A0CC}" srcOrd="0" destOrd="0" presId="urn:microsoft.com/office/officeart/2005/8/layout/target2"/>
    <dgm:cxn modelId="{1B18F078-1BA2-034E-9945-C797C8211CFC}" type="presOf" srcId="{F661BF27-3B17-DD40-95C5-81C23D7C8061}" destId="{B4B2A9B5-CBBA-C949-942A-35DE101CCDFE}" srcOrd="0" destOrd="0" presId="urn:microsoft.com/office/officeart/2005/8/layout/target2"/>
    <dgm:cxn modelId="{11AAA65A-544E-9C48-B494-C30A31DF58D4}" srcId="{7F79720F-E377-5344-9A85-AFB0F93B85CF}" destId="{AEAA4B00-9826-6C43-9661-FBB2B391EB8C}" srcOrd="4" destOrd="0" parTransId="{F60696E8-1AFF-4242-AFEC-48F064D37990}" sibTransId="{014429E6-A74A-D14D-9C28-1650F2B9EF4E}"/>
    <dgm:cxn modelId="{73D5FC92-0C6A-B84F-922C-ECFC87387A3A}" type="presOf" srcId="{9A9FCB9E-A1F1-0F41-9552-36D8BD5C236C}" destId="{54116479-2825-CE4B-A0CD-356DD46D1C46}" srcOrd="0" destOrd="0" presId="urn:microsoft.com/office/officeart/2005/8/layout/target2"/>
    <dgm:cxn modelId="{419F25A2-6172-1E4C-87C9-FAF76326800E}" type="presOf" srcId="{6E822890-7F5D-BA48-A9ED-10EE404E778C}" destId="{43D95310-0335-8948-925B-493826D68CA7}" srcOrd="0" destOrd="0" presId="urn:microsoft.com/office/officeart/2005/8/layout/target2"/>
    <dgm:cxn modelId="{D2A0ABD5-695B-B044-8F63-7563A3F7D76C}" srcId="{7F79720F-E377-5344-9A85-AFB0F93B85CF}" destId="{6E822890-7F5D-BA48-A9ED-10EE404E778C}" srcOrd="1" destOrd="0" parTransId="{11F5D556-1EBA-3446-B76E-D7F2228000ED}" sibTransId="{6109DA0B-B19C-B241-A668-5D4631C27D39}"/>
    <dgm:cxn modelId="{6EA3BCFB-58E3-C44E-A537-3AEBDE3DEB6C}" type="presOf" srcId="{7F79720F-E377-5344-9A85-AFB0F93B85CF}" destId="{9EC0930A-9BAA-D347-A334-BC7E180A4743}" srcOrd="0" destOrd="0" presId="urn:microsoft.com/office/officeart/2005/8/layout/target2"/>
    <dgm:cxn modelId="{A50FDAFF-E888-4141-ABE8-EB107623D90C}" srcId="{7F79720F-E377-5344-9A85-AFB0F93B85CF}" destId="{5BBA2911-4874-C74E-85E2-4C5F8F6462D9}" srcOrd="0" destOrd="0" parTransId="{72E3CE4C-AB68-E447-8363-547C71E9E9EE}" sibTransId="{7F69016B-A921-584C-81B5-0FCF19B650FC}"/>
    <dgm:cxn modelId="{8FD41C8E-4E1F-214D-9C65-F375BAE46288}" type="presParOf" srcId="{4AE73C61-08A4-BB42-923D-F4637248A0CC}" destId="{37E71A41-6A0A-4144-ABAE-9065F23B6835}" srcOrd="0" destOrd="0" presId="urn:microsoft.com/office/officeart/2005/8/layout/target2"/>
    <dgm:cxn modelId="{209D6477-BEC6-954B-A73E-EC0D1212BC72}" type="presParOf" srcId="{37E71A41-6A0A-4144-ABAE-9065F23B6835}" destId="{5C554690-5023-454D-81BF-0F8EF7FE64E8}" srcOrd="0" destOrd="0" presId="urn:microsoft.com/office/officeart/2005/8/layout/target2"/>
    <dgm:cxn modelId="{B963F1C6-3894-7646-AE19-95EDF01B93CB}" type="presParOf" srcId="{37E71A41-6A0A-4144-ABAE-9065F23B6835}" destId="{DB13DB65-DE9F-594C-8582-A1FC74E9C6C0}" srcOrd="1" destOrd="0" presId="urn:microsoft.com/office/officeart/2005/8/layout/target2"/>
    <dgm:cxn modelId="{A640C6E0-3FDD-484A-B5C6-E9FACD7285C4}" type="presParOf" srcId="{4AE73C61-08A4-BB42-923D-F4637248A0CC}" destId="{6EEF0F2A-3A05-1E47-A263-FF215CF47948}" srcOrd="1" destOrd="0" presId="urn:microsoft.com/office/officeart/2005/8/layout/target2"/>
    <dgm:cxn modelId="{8EB310A5-6646-3C4E-81DE-DDE1F6AFF5A3}" type="presParOf" srcId="{6EEF0F2A-3A05-1E47-A263-FF215CF47948}" destId="{B4B2A9B5-CBBA-C949-942A-35DE101CCDFE}" srcOrd="0" destOrd="0" presId="urn:microsoft.com/office/officeart/2005/8/layout/target2"/>
    <dgm:cxn modelId="{3282E47D-33B9-1945-9A66-87AAC67252DA}" type="presParOf" srcId="{6EEF0F2A-3A05-1E47-A263-FF215CF47948}" destId="{34E8E3CA-E7C5-6D41-94BA-38DE703CBBA7}" srcOrd="1" destOrd="0" presId="urn:microsoft.com/office/officeart/2005/8/layout/target2"/>
    <dgm:cxn modelId="{C04EF3CF-D1BE-0440-8299-8819D351F4A3}" type="presParOf" srcId="{34E8E3CA-E7C5-6D41-94BA-38DE703CBBA7}" destId="{EA68CD54-2321-944A-9097-D8C9F2E9C2D9}" srcOrd="0" destOrd="0" presId="urn:microsoft.com/office/officeart/2005/8/layout/target2"/>
    <dgm:cxn modelId="{FDF40D59-3418-2F44-974A-C86B32291D50}" type="presParOf" srcId="{4AE73C61-08A4-BB42-923D-F4637248A0CC}" destId="{AB03BA1D-91DF-8B4F-B43D-D1B478197768}" srcOrd="2" destOrd="0" presId="urn:microsoft.com/office/officeart/2005/8/layout/target2"/>
    <dgm:cxn modelId="{717692A5-B1B4-C64E-A73E-0620C63BD505}" type="presParOf" srcId="{AB03BA1D-91DF-8B4F-B43D-D1B478197768}" destId="{9EC0930A-9BAA-D347-A334-BC7E180A4743}" srcOrd="0" destOrd="0" presId="urn:microsoft.com/office/officeart/2005/8/layout/target2"/>
    <dgm:cxn modelId="{BACD1A9A-5234-0240-9731-6AE7ED6688F2}" type="presParOf" srcId="{AB03BA1D-91DF-8B4F-B43D-D1B478197768}" destId="{851B01E6-80ED-E345-8BEA-AD24321E99DF}" srcOrd="1" destOrd="0" presId="urn:microsoft.com/office/officeart/2005/8/layout/target2"/>
    <dgm:cxn modelId="{5CF5674F-D90D-7F48-9806-036B8A44A5BD}" type="presParOf" srcId="{851B01E6-80ED-E345-8BEA-AD24321E99DF}" destId="{91813869-71C4-7749-AA7F-6F71B8046448}" srcOrd="0" destOrd="0" presId="urn:microsoft.com/office/officeart/2005/8/layout/target2"/>
    <dgm:cxn modelId="{FF8C1DCC-0A73-E349-91FF-5D465735552E}" type="presParOf" srcId="{851B01E6-80ED-E345-8BEA-AD24321E99DF}" destId="{D62C8E5A-DCDA-9C4F-BCCD-DA89BEF23B4E}" srcOrd="1" destOrd="0" presId="urn:microsoft.com/office/officeart/2005/8/layout/target2"/>
    <dgm:cxn modelId="{D42EF6A1-BB23-FB4E-93F4-0A4F7BFB5786}" type="presParOf" srcId="{851B01E6-80ED-E345-8BEA-AD24321E99DF}" destId="{43D95310-0335-8948-925B-493826D68CA7}" srcOrd="2" destOrd="0" presId="urn:microsoft.com/office/officeart/2005/8/layout/target2"/>
    <dgm:cxn modelId="{AA066FFB-A298-E14E-A460-DCEBF08503C8}" type="presParOf" srcId="{851B01E6-80ED-E345-8BEA-AD24321E99DF}" destId="{4E6DDC86-C701-C443-9AB2-0E9A35DB7AD9}" srcOrd="3" destOrd="0" presId="urn:microsoft.com/office/officeart/2005/8/layout/target2"/>
    <dgm:cxn modelId="{C9362797-5603-9B45-AC58-50E267A57E57}" type="presParOf" srcId="{851B01E6-80ED-E345-8BEA-AD24321E99DF}" destId="{2BFD2A48-BAFB-C448-9560-380462349BFA}" srcOrd="4" destOrd="0" presId="urn:microsoft.com/office/officeart/2005/8/layout/target2"/>
    <dgm:cxn modelId="{E61CC6EF-A599-694B-B7F1-565DF55B4195}" type="presParOf" srcId="{851B01E6-80ED-E345-8BEA-AD24321E99DF}" destId="{7E95640C-67A1-F344-B8CD-301632A9C6A3}" srcOrd="5" destOrd="0" presId="urn:microsoft.com/office/officeart/2005/8/layout/target2"/>
    <dgm:cxn modelId="{33E3F678-721F-1648-8442-2D24DC034500}" type="presParOf" srcId="{851B01E6-80ED-E345-8BEA-AD24321E99DF}" destId="{54116479-2825-CE4B-A0CD-356DD46D1C46}" srcOrd="6" destOrd="0" presId="urn:microsoft.com/office/officeart/2005/8/layout/target2"/>
    <dgm:cxn modelId="{AC17F213-1349-B240-BFEC-65CF5BCE6CDF}" type="presParOf" srcId="{851B01E6-80ED-E345-8BEA-AD24321E99DF}" destId="{EDF3239A-57F4-AF43-97AF-9D01BB7064C9}" srcOrd="7" destOrd="0" presId="urn:microsoft.com/office/officeart/2005/8/layout/target2"/>
    <dgm:cxn modelId="{35ED64D6-DFAA-424E-A2F4-64BC09AE9DC8}" type="presParOf" srcId="{851B01E6-80ED-E345-8BEA-AD24321E99DF}" destId="{A184587C-4EF5-0248-B0F8-E4E73CF3787B}" srcOrd="8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086756-9340-CC4D-BCEF-1ECC83EF5966}" type="doc">
      <dgm:prSet loTypeId="urn:microsoft.com/office/officeart/2005/8/layout/default" loCatId="" qsTypeId="urn:microsoft.com/office/officeart/2005/8/quickstyle/simple4" qsCatId="simple" csTypeId="urn:microsoft.com/office/officeart/2005/8/colors/accent1_5" csCatId="accent1"/>
      <dgm:spPr/>
      <dgm:t>
        <a:bodyPr/>
        <a:lstStyle/>
        <a:p>
          <a:endParaRPr lang="en-US"/>
        </a:p>
      </dgm:t>
    </dgm:pt>
    <dgm:pt modelId="{E7A776DE-3184-7C48-A44E-5E7EE8DE3657}">
      <dgm:prSet/>
      <dgm:spPr/>
      <dgm:t>
        <a:bodyPr/>
        <a:lstStyle/>
        <a:p>
          <a:pPr rtl="0"/>
          <a:r>
            <a:rPr lang="en-US" dirty="0"/>
            <a:t>Similar or identical instruction set</a:t>
          </a:r>
        </a:p>
      </dgm:t>
    </dgm:pt>
    <dgm:pt modelId="{C903CEEE-1436-024B-89F9-9AB6AF873E4F}" type="parTrans" cxnId="{57620C15-6600-5245-8223-05AD5CA3B9B5}">
      <dgm:prSet/>
      <dgm:spPr/>
      <dgm:t>
        <a:bodyPr/>
        <a:lstStyle/>
        <a:p>
          <a:endParaRPr lang="en-US"/>
        </a:p>
      </dgm:t>
    </dgm:pt>
    <dgm:pt modelId="{9702BBB8-23B2-804D-AB11-BFBF4E18C6BE}" type="sibTrans" cxnId="{57620C15-6600-5245-8223-05AD5CA3B9B5}">
      <dgm:prSet/>
      <dgm:spPr/>
      <dgm:t>
        <a:bodyPr/>
        <a:lstStyle/>
        <a:p>
          <a:endParaRPr lang="en-US"/>
        </a:p>
      </dgm:t>
    </dgm:pt>
    <dgm:pt modelId="{4041758A-6176-8B48-9F0A-5FE9B64AB8AF}">
      <dgm:prSet/>
      <dgm:spPr/>
      <dgm:t>
        <a:bodyPr/>
        <a:lstStyle/>
        <a:p>
          <a:pPr rtl="0"/>
          <a:r>
            <a:rPr lang="en-US"/>
            <a:t>Similar or identical operating system</a:t>
          </a:r>
          <a:endParaRPr lang="en-US" dirty="0"/>
        </a:p>
      </dgm:t>
    </dgm:pt>
    <dgm:pt modelId="{2583CDCE-EBBE-DB4F-917E-6964FFC17206}" type="parTrans" cxnId="{7126A58E-EC5F-8E43-9123-337C69CD8606}">
      <dgm:prSet/>
      <dgm:spPr/>
      <dgm:t>
        <a:bodyPr/>
        <a:lstStyle/>
        <a:p>
          <a:endParaRPr lang="en-US"/>
        </a:p>
      </dgm:t>
    </dgm:pt>
    <dgm:pt modelId="{9197F951-3974-BD4B-BA62-57B4B9695B88}" type="sibTrans" cxnId="{7126A58E-EC5F-8E43-9123-337C69CD8606}">
      <dgm:prSet/>
      <dgm:spPr/>
      <dgm:t>
        <a:bodyPr/>
        <a:lstStyle/>
        <a:p>
          <a:endParaRPr lang="en-US"/>
        </a:p>
      </dgm:t>
    </dgm:pt>
    <dgm:pt modelId="{17B10B5B-48A1-9046-A570-AAFE9F574D7C}">
      <dgm:prSet/>
      <dgm:spPr/>
      <dgm:t>
        <a:bodyPr/>
        <a:lstStyle/>
        <a:p>
          <a:pPr rtl="0"/>
          <a:r>
            <a:rPr lang="en-US"/>
            <a:t>Increasing speed</a:t>
          </a:r>
        </a:p>
      </dgm:t>
    </dgm:pt>
    <dgm:pt modelId="{B9E952B7-4C8F-9C42-B730-0EABB51E0035}" type="parTrans" cxnId="{C256BE7F-901A-0C47-96D0-CB54D67B335A}">
      <dgm:prSet/>
      <dgm:spPr/>
      <dgm:t>
        <a:bodyPr/>
        <a:lstStyle/>
        <a:p>
          <a:endParaRPr lang="en-US"/>
        </a:p>
      </dgm:t>
    </dgm:pt>
    <dgm:pt modelId="{DC63F2D3-C912-8A47-9726-69E05EC71A54}" type="sibTrans" cxnId="{C256BE7F-901A-0C47-96D0-CB54D67B335A}">
      <dgm:prSet/>
      <dgm:spPr/>
      <dgm:t>
        <a:bodyPr/>
        <a:lstStyle/>
        <a:p>
          <a:endParaRPr lang="en-US"/>
        </a:p>
      </dgm:t>
    </dgm:pt>
    <dgm:pt modelId="{6F593652-15FE-B845-853F-D9FB1C33923D}">
      <dgm:prSet/>
      <dgm:spPr/>
      <dgm:t>
        <a:bodyPr/>
        <a:lstStyle/>
        <a:p>
          <a:pPr rtl="0"/>
          <a:r>
            <a:rPr lang="en-US"/>
            <a:t>Increasing number of I/O ports</a:t>
          </a:r>
          <a:endParaRPr lang="en-US" dirty="0"/>
        </a:p>
      </dgm:t>
    </dgm:pt>
    <dgm:pt modelId="{86F831F1-2B58-E546-AE8B-84482F4E44A3}" type="parTrans" cxnId="{53B42228-9A36-5B49-9682-60C76A230E44}">
      <dgm:prSet/>
      <dgm:spPr/>
      <dgm:t>
        <a:bodyPr/>
        <a:lstStyle/>
        <a:p>
          <a:endParaRPr lang="en-US"/>
        </a:p>
      </dgm:t>
    </dgm:pt>
    <dgm:pt modelId="{13E47EFC-7E84-004E-AF57-BCEF66A00619}" type="sibTrans" cxnId="{53B42228-9A36-5B49-9682-60C76A230E44}">
      <dgm:prSet/>
      <dgm:spPr/>
      <dgm:t>
        <a:bodyPr/>
        <a:lstStyle/>
        <a:p>
          <a:endParaRPr lang="en-US"/>
        </a:p>
      </dgm:t>
    </dgm:pt>
    <dgm:pt modelId="{15096F3B-8F59-6A4B-A839-A3D5B9C0ACC0}">
      <dgm:prSet/>
      <dgm:spPr/>
      <dgm:t>
        <a:bodyPr/>
        <a:lstStyle/>
        <a:p>
          <a:pPr rtl="0"/>
          <a:r>
            <a:rPr lang="en-US"/>
            <a:t>Increasing memory size</a:t>
          </a:r>
          <a:endParaRPr lang="en-US" dirty="0"/>
        </a:p>
      </dgm:t>
    </dgm:pt>
    <dgm:pt modelId="{C4DCA971-8828-EB4A-B319-DE29D631F50F}" type="parTrans" cxnId="{0EC19165-EE52-5541-903B-AB915A00FB0D}">
      <dgm:prSet/>
      <dgm:spPr/>
      <dgm:t>
        <a:bodyPr/>
        <a:lstStyle/>
        <a:p>
          <a:endParaRPr lang="en-US"/>
        </a:p>
      </dgm:t>
    </dgm:pt>
    <dgm:pt modelId="{E59FDC0B-A596-244A-9068-9B93468BC4DA}" type="sibTrans" cxnId="{0EC19165-EE52-5541-903B-AB915A00FB0D}">
      <dgm:prSet/>
      <dgm:spPr/>
      <dgm:t>
        <a:bodyPr/>
        <a:lstStyle/>
        <a:p>
          <a:endParaRPr lang="en-US"/>
        </a:p>
      </dgm:t>
    </dgm:pt>
    <dgm:pt modelId="{2B665855-247F-4445-BE01-D8DF9FD46608}">
      <dgm:prSet/>
      <dgm:spPr/>
      <dgm:t>
        <a:bodyPr/>
        <a:lstStyle/>
        <a:p>
          <a:pPr rtl="0"/>
          <a:r>
            <a:rPr lang="en-US"/>
            <a:t>Increasing cost</a:t>
          </a:r>
          <a:endParaRPr lang="en-US" dirty="0"/>
        </a:p>
      </dgm:t>
    </dgm:pt>
    <dgm:pt modelId="{435C9407-07A4-4A44-B54F-9157EC0DB333}" type="parTrans" cxnId="{F60F7EB9-FFFA-8C40-AA79-94CD39CCB253}">
      <dgm:prSet/>
      <dgm:spPr/>
      <dgm:t>
        <a:bodyPr/>
        <a:lstStyle/>
        <a:p>
          <a:endParaRPr lang="en-US"/>
        </a:p>
      </dgm:t>
    </dgm:pt>
    <dgm:pt modelId="{986CDAEE-2E12-9548-B917-3B02E5EFFBCA}" type="sibTrans" cxnId="{F60F7EB9-FFFA-8C40-AA79-94CD39CCB253}">
      <dgm:prSet/>
      <dgm:spPr/>
      <dgm:t>
        <a:bodyPr/>
        <a:lstStyle/>
        <a:p>
          <a:endParaRPr lang="en-US"/>
        </a:p>
      </dgm:t>
    </dgm:pt>
    <dgm:pt modelId="{17A89A7A-C69F-0A43-ADC0-185768423672}" type="pres">
      <dgm:prSet presAssocID="{BD086756-9340-CC4D-BCEF-1ECC83EF5966}" presName="diagram" presStyleCnt="0">
        <dgm:presLayoutVars>
          <dgm:dir/>
          <dgm:resizeHandles val="exact"/>
        </dgm:presLayoutVars>
      </dgm:prSet>
      <dgm:spPr/>
    </dgm:pt>
    <dgm:pt modelId="{E4B3A8F4-DBAF-054A-87E9-CA4C80492978}" type="pres">
      <dgm:prSet presAssocID="{E7A776DE-3184-7C48-A44E-5E7EE8DE3657}" presName="node" presStyleLbl="node1" presStyleIdx="0" presStyleCnt="6">
        <dgm:presLayoutVars>
          <dgm:bulletEnabled val="1"/>
        </dgm:presLayoutVars>
      </dgm:prSet>
      <dgm:spPr/>
    </dgm:pt>
    <dgm:pt modelId="{71C193AC-2B15-334F-918C-BF5527E5C8C8}" type="pres">
      <dgm:prSet presAssocID="{9702BBB8-23B2-804D-AB11-BFBF4E18C6BE}" presName="sibTrans" presStyleCnt="0"/>
      <dgm:spPr/>
    </dgm:pt>
    <dgm:pt modelId="{FA582ED2-3C35-2B4C-AC47-158238A97EAA}" type="pres">
      <dgm:prSet presAssocID="{4041758A-6176-8B48-9F0A-5FE9B64AB8AF}" presName="node" presStyleLbl="node1" presStyleIdx="1" presStyleCnt="6">
        <dgm:presLayoutVars>
          <dgm:bulletEnabled val="1"/>
        </dgm:presLayoutVars>
      </dgm:prSet>
      <dgm:spPr/>
    </dgm:pt>
    <dgm:pt modelId="{E00B1368-6A1F-534B-86B8-20690B960D15}" type="pres">
      <dgm:prSet presAssocID="{9197F951-3974-BD4B-BA62-57B4B9695B88}" presName="sibTrans" presStyleCnt="0"/>
      <dgm:spPr/>
    </dgm:pt>
    <dgm:pt modelId="{BA977F84-EBC6-3949-BAD4-AEC214C55B5C}" type="pres">
      <dgm:prSet presAssocID="{17B10B5B-48A1-9046-A570-AAFE9F574D7C}" presName="node" presStyleLbl="node1" presStyleIdx="2" presStyleCnt="6">
        <dgm:presLayoutVars>
          <dgm:bulletEnabled val="1"/>
        </dgm:presLayoutVars>
      </dgm:prSet>
      <dgm:spPr/>
    </dgm:pt>
    <dgm:pt modelId="{38190330-610B-F04A-8928-24A9D6C44ACB}" type="pres">
      <dgm:prSet presAssocID="{DC63F2D3-C912-8A47-9726-69E05EC71A54}" presName="sibTrans" presStyleCnt="0"/>
      <dgm:spPr/>
    </dgm:pt>
    <dgm:pt modelId="{35EA873F-5D1B-7546-86AF-A04E826F38F3}" type="pres">
      <dgm:prSet presAssocID="{6F593652-15FE-B845-853F-D9FB1C33923D}" presName="node" presStyleLbl="node1" presStyleIdx="3" presStyleCnt="6">
        <dgm:presLayoutVars>
          <dgm:bulletEnabled val="1"/>
        </dgm:presLayoutVars>
      </dgm:prSet>
      <dgm:spPr/>
    </dgm:pt>
    <dgm:pt modelId="{42F792A4-B292-CF45-B42E-9DD6958E7FB4}" type="pres">
      <dgm:prSet presAssocID="{13E47EFC-7E84-004E-AF57-BCEF66A00619}" presName="sibTrans" presStyleCnt="0"/>
      <dgm:spPr/>
    </dgm:pt>
    <dgm:pt modelId="{F226B956-3E06-634C-B7F5-82D87DA21273}" type="pres">
      <dgm:prSet presAssocID="{15096F3B-8F59-6A4B-A839-A3D5B9C0ACC0}" presName="node" presStyleLbl="node1" presStyleIdx="4" presStyleCnt="6">
        <dgm:presLayoutVars>
          <dgm:bulletEnabled val="1"/>
        </dgm:presLayoutVars>
      </dgm:prSet>
      <dgm:spPr/>
    </dgm:pt>
    <dgm:pt modelId="{194B8C96-225B-AA43-9EC6-C3731FBADF03}" type="pres">
      <dgm:prSet presAssocID="{E59FDC0B-A596-244A-9068-9B93468BC4DA}" presName="sibTrans" presStyleCnt="0"/>
      <dgm:spPr/>
    </dgm:pt>
    <dgm:pt modelId="{01FD6AEA-3BB6-E743-B79F-A693BB80D0A8}" type="pres">
      <dgm:prSet presAssocID="{2B665855-247F-4445-BE01-D8DF9FD46608}" presName="node" presStyleLbl="node1" presStyleIdx="5" presStyleCnt="6">
        <dgm:presLayoutVars>
          <dgm:bulletEnabled val="1"/>
        </dgm:presLayoutVars>
      </dgm:prSet>
      <dgm:spPr/>
    </dgm:pt>
  </dgm:ptLst>
  <dgm:cxnLst>
    <dgm:cxn modelId="{C7646808-ECD6-784D-AB69-3E384127B29B}" type="presOf" srcId="{4041758A-6176-8B48-9F0A-5FE9B64AB8AF}" destId="{FA582ED2-3C35-2B4C-AC47-158238A97EAA}" srcOrd="0" destOrd="0" presId="urn:microsoft.com/office/officeart/2005/8/layout/default"/>
    <dgm:cxn modelId="{C02F3013-68FA-FD45-90E7-61B19E31FB23}" type="presOf" srcId="{17B10B5B-48A1-9046-A570-AAFE9F574D7C}" destId="{BA977F84-EBC6-3949-BAD4-AEC214C55B5C}" srcOrd="0" destOrd="0" presId="urn:microsoft.com/office/officeart/2005/8/layout/default"/>
    <dgm:cxn modelId="{57620C15-6600-5245-8223-05AD5CA3B9B5}" srcId="{BD086756-9340-CC4D-BCEF-1ECC83EF5966}" destId="{E7A776DE-3184-7C48-A44E-5E7EE8DE3657}" srcOrd="0" destOrd="0" parTransId="{C903CEEE-1436-024B-89F9-9AB6AF873E4F}" sibTransId="{9702BBB8-23B2-804D-AB11-BFBF4E18C6BE}"/>
    <dgm:cxn modelId="{53B42228-9A36-5B49-9682-60C76A230E44}" srcId="{BD086756-9340-CC4D-BCEF-1ECC83EF5966}" destId="{6F593652-15FE-B845-853F-D9FB1C33923D}" srcOrd="3" destOrd="0" parTransId="{86F831F1-2B58-E546-AE8B-84482F4E44A3}" sibTransId="{13E47EFC-7E84-004E-AF57-BCEF66A00619}"/>
    <dgm:cxn modelId="{5BC15D3A-6E4A-FD46-90B4-D06D3DABACA0}" type="presOf" srcId="{BD086756-9340-CC4D-BCEF-1ECC83EF5966}" destId="{17A89A7A-C69F-0A43-ADC0-185768423672}" srcOrd="0" destOrd="0" presId="urn:microsoft.com/office/officeart/2005/8/layout/default"/>
    <dgm:cxn modelId="{0EC19165-EE52-5541-903B-AB915A00FB0D}" srcId="{BD086756-9340-CC4D-BCEF-1ECC83EF5966}" destId="{15096F3B-8F59-6A4B-A839-A3D5B9C0ACC0}" srcOrd="4" destOrd="0" parTransId="{C4DCA971-8828-EB4A-B319-DE29D631F50F}" sibTransId="{E59FDC0B-A596-244A-9068-9B93468BC4DA}"/>
    <dgm:cxn modelId="{C256BE7F-901A-0C47-96D0-CB54D67B335A}" srcId="{BD086756-9340-CC4D-BCEF-1ECC83EF5966}" destId="{17B10B5B-48A1-9046-A570-AAFE9F574D7C}" srcOrd="2" destOrd="0" parTransId="{B9E952B7-4C8F-9C42-B730-0EABB51E0035}" sibTransId="{DC63F2D3-C912-8A47-9726-69E05EC71A54}"/>
    <dgm:cxn modelId="{86F9FC88-5702-274B-A6A2-25224B73E034}" type="presOf" srcId="{6F593652-15FE-B845-853F-D9FB1C33923D}" destId="{35EA873F-5D1B-7546-86AF-A04E826F38F3}" srcOrd="0" destOrd="0" presId="urn:microsoft.com/office/officeart/2005/8/layout/default"/>
    <dgm:cxn modelId="{7126A58E-EC5F-8E43-9123-337C69CD8606}" srcId="{BD086756-9340-CC4D-BCEF-1ECC83EF5966}" destId="{4041758A-6176-8B48-9F0A-5FE9B64AB8AF}" srcOrd="1" destOrd="0" parTransId="{2583CDCE-EBBE-DB4F-917E-6964FFC17206}" sibTransId="{9197F951-3974-BD4B-BA62-57B4B9695B88}"/>
    <dgm:cxn modelId="{85E6A099-0C75-2245-8E4A-DAD919DF5553}" type="presOf" srcId="{15096F3B-8F59-6A4B-A839-A3D5B9C0ACC0}" destId="{F226B956-3E06-634C-B7F5-82D87DA21273}" srcOrd="0" destOrd="0" presId="urn:microsoft.com/office/officeart/2005/8/layout/default"/>
    <dgm:cxn modelId="{C2C964A2-D7D6-F748-9061-B75AEEA7D8E2}" type="presOf" srcId="{E7A776DE-3184-7C48-A44E-5E7EE8DE3657}" destId="{E4B3A8F4-DBAF-054A-87E9-CA4C80492978}" srcOrd="0" destOrd="0" presId="urn:microsoft.com/office/officeart/2005/8/layout/default"/>
    <dgm:cxn modelId="{F60F7EB9-FFFA-8C40-AA79-94CD39CCB253}" srcId="{BD086756-9340-CC4D-BCEF-1ECC83EF5966}" destId="{2B665855-247F-4445-BE01-D8DF9FD46608}" srcOrd="5" destOrd="0" parTransId="{435C9407-07A4-4A44-B54F-9157EC0DB333}" sibTransId="{986CDAEE-2E12-9548-B917-3B02E5EFFBCA}"/>
    <dgm:cxn modelId="{1F01ABD1-520C-D24C-A266-13AFD4E41CCD}" type="presOf" srcId="{2B665855-247F-4445-BE01-D8DF9FD46608}" destId="{01FD6AEA-3BB6-E743-B79F-A693BB80D0A8}" srcOrd="0" destOrd="0" presId="urn:microsoft.com/office/officeart/2005/8/layout/default"/>
    <dgm:cxn modelId="{796C4E00-4DB1-4B4F-B7A4-006D8A0479D7}" type="presParOf" srcId="{17A89A7A-C69F-0A43-ADC0-185768423672}" destId="{E4B3A8F4-DBAF-054A-87E9-CA4C80492978}" srcOrd="0" destOrd="0" presId="urn:microsoft.com/office/officeart/2005/8/layout/default"/>
    <dgm:cxn modelId="{5EA9B78B-3640-F645-8F84-4A2119260985}" type="presParOf" srcId="{17A89A7A-C69F-0A43-ADC0-185768423672}" destId="{71C193AC-2B15-334F-918C-BF5527E5C8C8}" srcOrd="1" destOrd="0" presId="urn:microsoft.com/office/officeart/2005/8/layout/default"/>
    <dgm:cxn modelId="{29627DC0-50A4-BD4D-B9F1-52488A499767}" type="presParOf" srcId="{17A89A7A-C69F-0A43-ADC0-185768423672}" destId="{FA582ED2-3C35-2B4C-AC47-158238A97EAA}" srcOrd="2" destOrd="0" presId="urn:microsoft.com/office/officeart/2005/8/layout/default"/>
    <dgm:cxn modelId="{6FEBE786-92A7-684F-A8AA-5F69B93DB898}" type="presParOf" srcId="{17A89A7A-C69F-0A43-ADC0-185768423672}" destId="{E00B1368-6A1F-534B-86B8-20690B960D15}" srcOrd="3" destOrd="0" presId="urn:microsoft.com/office/officeart/2005/8/layout/default"/>
    <dgm:cxn modelId="{DA24E2A9-FCE9-4645-9734-8607E85DC001}" type="presParOf" srcId="{17A89A7A-C69F-0A43-ADC0-185768423672}" destId="{BA977F84-EBC6-3949-BAD4-AEC214C55B5C}" srcOrd="4" destOrd="0" presId="urn:microsoft.com/office/officeart/2005/8/layout/default"/>
    <dgm:cxn modelId="{6FF713A5-0BC8-CE4E-9278-27D439A2D9A6}" type="presParOf" srcId="{17A89A7A-C69F-0A43-ADC0-185768423672}" destId="{38190330-610B-F04A-8928-24A9D6C44ACB}" srcOrd="5" destOrd="0" presId="urn:microsoft.com/office/officeart/2005/8/layout/default"/>
    <dgm:cxn modelId="{8A0E4A4E-DC57-6A48-AE9A-887D753BFD24}" type="presParOf" srcId="{17A89A7A-C69F-0A43-ADC0-185768423672}" destId="{35EA873F-5D1B-7546-86AF-A04E826F38F3}" srcOrd="6" destOrd="0" presId="urn:microsoft.com/office/officeart/2005/8/layout/default"/>
    <dgm:cxn modelId="{9D0509CE-4B41-FD49-8A93-3E190B701026}" type="presParOf" srcId="{17A89A7A-C69F-0A43-ADC0-185768423672}" destId="{42F792A4-B292-CF45-B42E-9DD6958E7FB4}" srcOrd="7" destOrd="0" presId="urn:microsoft.com/office/officeart/2005/8/layout/default"/>
    <dgm:cxn modelId="{307FBAED-4AB8-D542-8070-CB45102524D7}" type="presParOf" srcId="{17A89A7A-C69F-0A43-ADC0-185768423672}" destId="{F226B956-3E06-634C-B7F5-82D87DA21273}" srcOrd="8" destOrd="0" presId="urn:microsoft.com/office/officeart/2005/8/layout/default"/>
    <dgm:cxn modelId="{ED539116-AA80-5C4D-AF67-F062376A364E}" type="presParOf" srcId="{17A89A7A-C69F-0A43-ADC0-185768423672}" destId="{194B8C96-225B-AA43-9EC6-C3731FBADF03}" srcOrd="9" destOrd="0" presId="urn:microsoft.com/office/officeart/2005/8/layout/default"/>
    <dgm:cxn modelId="{9CBE880F-D8F3-074C-8085-00CE851DA702}" type="presParOf" srcId="{17A89A7A-C69F-0A43-ADC0-185768423672}" destId="{01FD6AEA-3BB6-E743-B79F-A693BB80D0A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97F74-E56D-D54A-A32A-EBB4F6B3EB59}">
      <dsp:nvSpPr>
        <dsp:cNvPr id="0" name=""/>
        <dsp:cNvSpPr/>
      </dsp:nvSpPr>
      <dsp:spPr>
        <a:xfrm rot="5400000">
          <a:off x="4746527" y="-1973908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a word to be stored in memory or sent to the  I/O unit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 is used to receive a word from memory or from the I/O unit</a:t>
          </a:r>
        </a:p>
      </dsp:txBody>
      <dsp:txXfrm rot="-5400000">
        <a:off x="2688336" y="116642"/>
        <a:ext cx="4746905" cy="598162"/>
      </dsp:txXfrm>
    </dsp:sp>
    <dsp:sp modelId="{0CFA3958-9CCA-714D-80C2-D920A4C3B568}">
      <dsp:nvSpPr>
        <dsp:cNvPr id="0" name=""/>
        <dsp:cNvSpPr/>
      </dsp:nvSpPr>
      <dsp:spPr>
        <a:xfrm>
          <a:off x="0" y="1423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</a:p>
      </dsp:txBody>
      <dsp:txXfrm>
        <a:off x="40449" y="41872"/>
        <a:ext cx="2607438" cy="747702"/>
      </dsp:txXfrm>
    </dsp:sp>
    <dsp:sp modelId="{BE17F6E8-5455-3B44-880E-E877A6004AF4}">
      <dsp:nvSpPr>
        <dsp:cNvPr id="0" name=""/>
        <dsp:cNvSpPr/>
      </dsp:nvSpPr>
      <dsp:spPr>
        <a:xfrm rot="5400000">
          <a:off x="4746527" y="-1103877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Specifies the address in memory of the word to be written from or read into the MBR</a:t>
          </a:r>
        </a:p>
      </dsp:txBody>
      <dsp:txXfrm rot="-5400000">
        <a:off x="2688336" y="986673"/>
        <a:ext cx="4746905" cy="598162"/>
      </dsp:txXfrm>
    </dsp:sp>
    <dsp:sp modelId="{48A8FEC9-0511-B347-8FBE-EBA2B7357690}">
      <dsp:nvSpPr>
        <dsp:cNvPr id="0" name=""/>
        <dsp:cNvSpPr/>
      </dsp:nvSpPr>
      <dsp:spPr>
        <a:xfrm>
          <a:off x="0" y="871453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</dsp:txBody>
      <dsp:txXfrm>
        <a:off x="40449" y="911902"/>
        <a:ext cx="2607438" cy="747702"/>
      </dsp:txXfrm>
    </dsp:sp>
    <dsp:sp modelId="{7153501E-395B-E940-A6F0-A2B38B4DD9DA}">
      <dsp:nvSpPr>
        <dsp:cNvPr id="0" name=""/>
        <dsp:cNvSpPr/>
      </dsp:nvSpPr>
      <dsp:spPr>
        <a:xfrm rot="5400000">
          <a:off x="4746527" y="-233847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8-bit opcode instruction being executed</a:t>
          </a:r>
        </a:p>
      </dsp:txBody>
      <dsp:txXfrm rot="-5400000">
        <a:off x="2688336" y="1856703"/>
        <a:ext cx="4746905" cy="598162"/>
      </dsp:txXfrm>
    </dsp:sp>
    <dsp:sp modelId="{7766074F-B532-BA4A-B509-BE407CA8E0EF}">
      <dsp:nvSpPr>
        <dsp:cNvPr id="0" name=""/>
        <dsp:cNvSpPr/>
      </dsp:nvSpPr>
      <dsp:spPr>
        <a:xfrm>
          <a:off x="0" y="1741484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register (IR)</a:t>
          </a:r>
        </a:p>
      </dsp:txBody>
      <dsp:txXfrm>
        <a:off x="40449" y="1781933"/>
        <a:ext cx="2607438" cy="747702"/>
      </dsp:txXfrm>
    </dsp:sp>
    <dsp:sp modelId="{5DCB971D-C09B-EE4E-84F5-7EF86105255A}">
      <dsp:nvSpPr>
        <dsp:cNvPr id="0" name=""/>
        <dsp:cNvSpPr/>
      </dsp:nvSpPr>
      <dsp:spPr>
        <a:xfrm rot="5400000">
          <a:off x="4746527" y="636183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the right-hand instruction from a word in memory</a:t>
          </a:r>
        </a:p>
      </dsp:txBody>
      <dsp:txXfrm rot="-5400000">
        <a:off x="2688336" y="2726734"/>
        <a:ext cx="4746905" cy="598162"/>
      </dsp:txXfrm>
    </dsp:sp>
    <dsp:sp modelId="{D62165FB-07F8-BB41-AD94-3FC196D4B89A}">
      <dsp:nvSpPr>
        <dsp:cNvPr id="0" name=""/>
        <dsp:cNvSpPr/>
      </dsp:nvSpPr>
      <dsp:spPr>
        <a:xfrm>
          <a:off x="0" y="2611515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buffer register (IBR)</a:t>
          </a:r>
        </a:p>
      </dsp:txBody>
      <dsp:txXfrm>
        <a:off x="40449" y="2651964"/>
        <a:ext cx="2607438" cy="747702"/>
      </dsp:txXfrm>
    </dsp:sp>
    <dsp:sp modelId="{99C0F29E-E6D4-594F-87A8-EF664CEC31E3}">
      <dsp:nvSpPr>
        <dsp:cNvPr id="0" name=""/>
        <dsp:cNvSpPr/>
      </dsp:nvSpPr>
      <dsp:spPr>
        <a:xfrm rot="5400000">
          <a:off x="4746527" y="1506213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address of the next instruction pair to be fetched from memory</a:t>
          </a:r>
        </a:p>
      </dsp:txBody>
      <dsp:txXfrm rot="-5400000">
        <a:off x="2688336" y="3596764"/>
        <a:ext cx="4746905" cy="598162"/>
      </dsp:txXfrm>
    </dsp:sp>
    <dsp:sp modelId="{5184DBB6-5A0C-6745-8BDB-B2A811578BEF}">
      <dsp:nvSpPr>
        <dsp:cNvPr id="0" name=""/>
        <dsp:cNvSpPr/>
      </dsp:nvSpPr>
      <dsp:spPr>
        <a:xfrm>
          <a:off x="0" y="3481545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Program counter (PC)</a:t>
          </a:r>
        </a:p>
      </dsp:txBody>
      <dsp:txXfrm>
        <a:off x="40449" y="3521994"/>
        <a:ext cx="2607438" cy="747702"/>
      </dsp:txXfrm>
    </dsp:sp>
    <dsp:sp modelId="{7951A7FF-1A7B-4147-A464-EEADD31946FA}">
      <dsp:nvSpPr>
        <dsp:cNvPr id="0" name=""/>
        <dsp:cNvSpPr/>
      </dsp:nvSpPr>
      <dsp:spPr>
        <a:xfrm rot="5400000">
          <a:off x="4746527" y="2376244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operands and results of ALU operations</a:t>
          </a:r>
        </a:p>
      </dsp:txBody>
      <dsp:txXfrm rot="-5400000">
        <a:off x="2688336" y="4466795"/>
        <a:ext cx="4746905" cy="598162"/>
      </dsp:txXfrm>
    </dsp:sp>
    <dsp:sp modelId="{5D289608-FBD2-6445-968F-32CDE3AA653D}">
      <dsp:nvSpPr>
        <dsp:cNvPr id="0" name=""/>
        <dsp:cNvSpPr/>
      </dsp:nvSpPr>
      <dsp:spPr>
        <a:xfrm>
          <a:off x="0" y="4351576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Accumulator (AC) and multiplier quotient (MQ)</a:t>
          </a:r>
        </a:p>
      </dsp:txBody>
      <dsp:txXfrm>
        <a:off x="40449" y="4392025"/>
        <a:ext cx="2607438" cy="7477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54690-5023-454D-81BF-0F8EF7FE64E8}">
      <dsp:nvSpPr>
        <dsp:cNvPr id="0" name=""/>
        <dsp:cNvSpPr/>
      </dsp:nvSpPr>
      <dsp:spPr>
        <a:xfrm>
          <a:off x="0" y="0"/>
          <a:ext cx="8640762" cy="5915025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4590717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1965; Gordon Moore – co-founder of Intel</a:t>
          </a:r>
        </a:p>
      </dsp:txBody>
      <dsp:txXfrm>
        <a:off x="147258" y="147258"/>
        <a:ext cx="8346246" cy="5620509"/>
      </dsp:txXfrm>
    </dsp:sp>
    <dsp:sp modelId="{B4B2A9B5-CBBA-C949-942A-35DE101CCDFE}">
      <dsp:nvSpPr>
        <dsp:cNvPr id="0" name=""/>
        <dsp:cNvSpPr/>
      </dsp:nvSpPr>
      <dsp:spPr>
        <a:xfrm>
          <a:off x="216019" y="1478756"/>
          <a:ext cx="8208723" cy="4140517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2629229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Observed number of transistors that could be put on a single chip was doubling every year</a:t>
          </a:r>
        </a:p>
      </dsp:txBody>
      <dsp:txXfrm>
        <a:off x="343354" y="1606091"/>
        <a:ext cx="7954053" cy="3885847"/>
      </dsp:txXfrm>
    </dsp:sp>
    <dsp:sp modelId="{EA68CD54-2321-944A-9097-D8C9F2E9C2D9}">
      <dsp:nvSpPr>
        <dsp:cNvPr id="0" name=""/>
        <dsp:cNvSpPr/>
      </dsp:nvSpPr>
      <dsp:spPr>
        <a:xfrm>
          <a:off x="421237" y="2927937"/>
          <a:ext cx="1641744" cy="2380797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effectLst/>
            </a:rPr>
            <a:t>The pace slowed to a doubling every 18 months in the 1970’s but has sustained that rate ever since</a:t>
          </a:r>
        </a:p>
      </dsp:txBody>
      <dsp:txXfrm>
        <a:off x="471726" y="2978426"/>
        <a:ext cx="1540766" cy="2279819"/>
      </dsp:txXfrm>
    </dsp:sp>
    <dsp:sp modelId="{9EC0930A-9BAA-D347-A334-BC7E180A4743}">
      <dsp:nvSpPr>
        <dsp:cNvPr id="0" name=""/>
        <dsp:cNvSpPr/>
      </dsp:nvSpPr>
      <dsp:spPr>
        <a:xfrm>
          <a:off x="2246598" y="2957512"/>
          <a:ext cx="5962125" cy="2366010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335481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Consequences of Moore’s law: </a:t>
          </a:r>
        </a:p>
      </dsp:txBody>
      <dsp:txXfrm>
        <a:off x="2319361" y="3030275"/>
        <a:ext cx="5816599" cy="2220484"/>
      </dsp:txXfrm>
    </dsp:sp>
    <dsp:sp modelId="{91813869-71C4-7749-AA7F-6F71B8046448}">
      <dsp:nvSpPr>
        <dsp:cNvPr id="0" name=""/>
        <dsp:cNvSpPr/>
      </dsp:nvSpPr>
      <dsp:spPr>
        <a:xfrm>
          <a:off x="2395651" y="4022217"/>
          <a:ext cx="1111785" cy="106470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/>
            </a:rPr>
            <a:t>The cost of computer logic and memory circuitry has fallen at a dramatic rate</a:t>
          </a:r>
        </a:p>
      </dsp:txBody>
      <dsp:txXfrm>
        <a:off x="2428394" y="4054960"/>
        <a:ext cx="1046299" cy="999218"/>
      </dsp:txXfrm>
    </dsp:sp>
    <dsp:sp modelId="{43D95310-0335-8948-925B-493826D68CA7}">
      <dsp:nvSpPr>
        <dsp:cNvPr id="0" name=""/>
        <dsp:cNvSpPr/>
      </dsp:nvSpPr>
      <dsp:spPr>
        <a:xfrm>
          <a:off x="3532877" y="4022217"/>
          <a:ext cx="1111785" cy="106470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/>
            </a:rPr>
            <a:t>The electrical path length is shortened, increasing operating speed</a:t>
          </a:r>
        </a:p>
      </dsp:txBody>
      <dsp:txXfrm>
        <a:off x="3565620" y="4054960"/>
        <a:ext cx="1046299" cy="999218"/>
      </dsp:txXfrm>
    </dsp:sp>
    <dsp:sp modelId="{2BFD2A48-BAFB-C448-9560-380462349BFA}">
      <dsp:nvSpPr>
        <dsp:cNvPr id="0" name=""/>
        <dsp:cNvSpPr/>
      </dsp:nvSpPr>
      <dsp:spPr>
        <a:xfrm>
          <a:off x="4670104" y="4022217"/>
          <a:ext cx="1111785" cy="106470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effectLst/>
            </a:rPr>
            <a:t>Computer becomes smaller and is more convenient to use in a variety of environments</a:t>
          </a:r>
        </a:p>
      </dsp:txBody>
      <dsp:txXfrm>
        <a:off x="4702847" y="4054960"/>
        <a:ext cx="1046299" cy="999218"/>
      </dsp:txXfrm>
    </dsp:sp>
    <dsp:sp modelId="{54116479-2825-CE4B-A0CD-356DD46D1C46}">
      <dsp:nvSpPr>
        <dsp:cNvPr id="0" name=""/>
        <dsp:cNvSpPr/>
      </dsp:nvSpPr>
      <dsp:spPr>
        <a:xfrm>
          <a:off x="5807330" y="4022217"/>
          <a:ext cx="1111785" cy="106470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/>
            </a:rPr>
            <a:t>Reduction in power and cooling requirements</a:t>
          </a:r>
        </a:p>
      </dsp:txBody>
      <dsp:txXfrm>
        <a:off x="5840073" y="4054960"/>
        <a:ext cx="1046299" cy="999218"/>
      </dsp:txXfrm>
    </dsp:sp>
    <dsp:sp modelId="{A184587C-4EF5-0248-B0F8-E4E73CF3787B}">
      <dsp:nvSpPr>
        <dsp:cNvPr id="0" name=""/>
        <dsp:cNvSpPr/>
      </dsp:nvSpPr>
      <dsp:spPr>
        <a:xfrm>
          <a:off x="6944556" y="4022217"/>
          <a:ext cx="1111785" cy="106470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/>
            </a:rPr>
            <a:t>Fewer interchip connections</a:t>
          </a:r>
        </a:p>
      </dsp:txBody>
      <dsp:txXfrm>
        <a:off x="6977299" y="4054960"/>
        <a:ext cx="1046299" cy="9992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3A8F4-DBAF-054A-87E9-CA4C80492978}">
      <dsp:nvSpPr>
        <dsp:cNvPr id="0" name=""/>
        <dsp:cNvSpPr/>
      </dsp:nvSpPr>
      <dsp:spPr>
        <a:xfrm>
          <a:off x="1097288" y="3076"/>
          <a:ext cx="2553207" cy="1531924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Similar or identical instruction set</a:t>
          </a:r>
        </a:p>
      </dsp:txBody>
      <dsp:txXfrm>
        <a:off x="1097288" y="3076"/>
        <a:ext cx="2553207" cy="1531924"/>
      </dsp:txXfrm>
    </dsp:sp>
    <dsp:sp modelId="{FA582ED2-3C35-2B4C-AC47-158238A97EAA}">
      <dsp:nvSpPr>
        <dsp:cNvPr id="0" name=""/>
        <dsp:cNvSpPr/>
      </dsp:nvSpPr>
      <dsp:spPr>
        <a:xfrm>
          <a:off x="3905816" y="3076"/>
          <a:ext cx="2553207" cy="1531924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8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8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8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Similar or identical operating system</a:t>
          </a:r>
          <a:endParaRPr lang="en-US" sz="2600" kern="1200" dirty="0"/>
        </a:p>
      </dsp:txBody>
      <dsp:txXfrm>
        <a:off x="3905816" y="3076"/>
        <a:ext cx="2553207" cy="1531924"/>
      </dsp:txXfrm>
    </dsp:sp>
    <dsp:sp modelId="{BA977F84-EBC6-3949-BAD4-AEC214C55B5C}">
      <dsp:nvSpPr>
        <dsp:cNvPr id="0" name=""/>
        <dsp:cNvSpPr/>
      </dsp:nvSpPr>
      <dsp:spPr>
        <a:xfrm>
          <a:off x="1097288" y="1790321"/>
          <a:ext cx="2553207" cy="1531924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6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6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6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Increasing speed</a:t>
          </a:r>
        </a:p>
      </dsp:txBody>
      <dsp:txXfrm>
        <a:off x="1097288" y="1790321"/>
        <a:ext cx="2553207" cy="1531924"/>
      </dsp:txXfrm>
    </dsp:sp>
    <dsp:sp modelId="{35EA873F-5D1B-7546-86AF-A04E826F38F3}">
      <dsp:nvSpPr>
        <dsp:cNvPr id="0" name=""/>
        <dsp:cNvSpPr/>
      </dsp:nvSpPr>
      <dsp:spPr>
        <a:xfrm>
          <a:off x="3905816" y="1790321"/>
          <a:ext cx="2553207" cy="1531924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4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4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4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Increasing number of I/O ports</a:t>
          </a:r>
          <a:endParaRPr lang="en-US" sz="2600" kern="1200" dirty="0"/>
        </a:p>
      </dsp:txBody>
      <dsp:txXfrm>
        <a:off x="3905816" y="1790321"/>
        <a:ext cx="2553207" cy="1531924"/>
      </dsp:txXfrm>
    </dsp:sp>
    <dsp:sp modelId="{F226B956-3E06-634C-B7F5-82D87DA21273}">
      <dsp:nvSpPr>
        <dsp:cNvPr id="0" name=""/>
        <dsp:cNvSpPr/>
      </dsp:nvSpPr>
      <dsp:spPr>
        <a:xfrm>
          <a:off x="1097288" y="3577566"/>
          <a:ext cx="2553207" cy="1531924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2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2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2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Increasing memory size</a:t>
          </a:r>
          <a:endParaRPr lang="en-US" sz="2600" kern="1200" dirty="0"/>
        </a:p>
      </dsp:txBody>
      <dsp:txXfrm>
        <a:off x="1097288" y="3577566"/>
        <a:ext cx="2553207" cy="1531924"/>
      </dsp:txXfrm>
    </dsp:sp>
    <dsp:sp modelId="{01FD6AEA-3BB6-E743-B79F-A693BB80D0A8}">
      <dsp:nvSpPr>
        <dsp:cNvPr id="0" name=""/>
        <dsp:cNvSpPr/>
      </dsp:nvSpPr>
      <dsp:spPr>
        <a:xfrm>
          <a:off x="3905816" y="3577566"/>
          <a:ext cx="2553207" cy="1531924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Increasing cost</a:t>
          </a:r>
          <a:endParaRPr lang="en-US" sz="2600" kern="1200" dirty="0"/>
        </a:p>
      </dsp:txBody>
      <dsp:txXfrm>
        <a:off x="3905816" y="3577566"/>
        <a:ext cx="2553207" cy="1531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710" tIns="47689" rIns="91710" bIns="47689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710" tIns="47689" rIns="91710" bIns="47689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710" tIns="47689" rIns="91710" bIns="476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710" tIns="47689" rIns="91710" bIns="476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fld id="{632BFCA1-7074-BE49-9C26-1E5CA6845EA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213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710" tIns="47689" rIns="91710" bIns="47689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710" tIns="47689" rIns="91710" bIns="47689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01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710" tIns="47689" rIns="91710" bIns="476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710" tIns="47689" rIns="91710" bIns="476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710" tIns="47689" rIns="91710" bIns="476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fld id="{426AC9EA-110C-D44B-81A3-E5165EEE361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1030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C1486A-64A2-174A-9561-2035EFB54CD6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2226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dirty="0">
                <a:latin typeface="Times New Roman" pitchFamily="-110" charset="0"/>
              </a:rPr>
              <a:t>Lecture slides prepared for “Computer Organization</a:t>
            </a:r>
            <a:r>
              <a:rPr lang="en-US" baseline="0" dirty="0">
                <a:latin typeface="Times New Roman" pitchFamily="-110" charset="0"/>
              </a:rPr>
              <a:t> and Architecture</a:t>
            </a:r>
            <a:r>
              <a:rPr lang="en-US" dirty="0">
                <a:latin typeface="Times New Roman" pitchFamily="-110" charset="0"/>
              </a:rPr>
              <a:t>”, 10/e, by William Stallings, Chapter 1 “Introduction”.</a:t>
            </a:r>
            <a:endParaRPr lang="en-AU" dirty="0">
              <a:latin typeface="Times New Roman" pitchFamily="-110" charset="0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91130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247DFC6-A931-4797-802B-53B212726125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979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four main structural components: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Central processing unit (CPU): </a:t>
            </a:r>
            <a:r>
              <a:rPr lang="en-US" dirty="0"/>
              <a:t>Controls the operation of the computer and</a:t>
            </a:r>
          </a:p>
          <a:p>
            <a:r>
              <a:rPr lang="en-US" dirty="0"/>
              <a:t>performs its data processing functions; often simply referred to as </a:t>
            </a:r>
            <a:r>
              <a:rPr lang="en-US" b="1" dirty="0"/>
              <a:t>processor.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Main memory: </a:t>
            </a:r>
            <a:r>
              <a:rPr lang="en-US" dirty="0"/>
              <a:t>Stores data.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I/O: </a:t>
            </a:r>
            <a:r>
              <a:rPr lang="en-US" dirty="0"/>
              <a:t>Moves data between the computer and its external environment.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System interconnection: </a:t>
            </a:r>
            <a:r>
              <a:rPr lang="en-US" dirty="0"/>
              <a:t>Some mechanism that provides for communication</a:t>
            </a:r>
          </a:p>
          <a:p>
            <a:r>
              <a:rPr lang="en-US" dirty="0"/>
              <a:t>among CPU, main memory, and I/O. A common example of system interconnection</a:t>
            </a:r>
          </a:p>
          <a:p>
            <a:r>
              <a:rPr lang="en-US" dirty="0"/>
              <a:t>is by means of a </a:t>
            </a:r>
            <a:r>
              <a:rPr lang="en-US" b="1" dirty="0"/>
              <a:t>system bus, </a:t>
            </a:r>
            <a:r>
              <a:rPr lang="en-US" dirty="0"/>
              <a:t>consisting of a number of conducting</a:t>
            </a:r>
          </a:p>
          <a:p>
            <a:r>
              <a:rPr lang="en-US" dirty="0"/>
              <a:t>wires to which all the other components attach.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30051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There may be one or more of each of the aforementioned components.</a:t>
            </a:r>
          </a:p>
          <a:p>
            <a:r>
              <a:rPr lang="en-US" dirty="0"/>
              <a:t>Traditionally, there has been just a single processor. In recent years, there has been</a:t>
            </a:r>
          </a:p>
          <a:p>
            <a:r>
              <a:rPr lang="en-US" dirty="0"/>
              <a:t>increasing use of multiple processors in a single computer. Some design issues relating</a:t>
            </a:r>
          </a:p>
          <a:p>
            <a:r>
              <a:rPr lang="en-US" dirty="0"/>
              <a:t>to multiple processors crop up and are discussed as the text proceeds; Part Five</a:t>
            </a:r>
          </a:p>
          <a:p>
            <a:r>
              <a:rPr lang="en-US" dirty="0"/>
              <a:t>focuses on such computers.</a:t>
            </a:r>
          </a:p>
          <a:p>
            <a:endParaRPr lang="en-US" dirty="0"/>
          </a:p>
          <a:p>
            <a:r>
              <a:rPr lang="en-US" dirty="0"/>
              <a:t>Each of these components will be examined in some detail in Part Two.</a:t>
            </a:r>
          </a:p>
          <a:p>
            <a:r>
              <a:rPr lang="en-US" dirty="0"/>
              <a:t>However, for our purposes, the most interesting and in some ways the most complex</a:t>
            </a:r>
          </a:p>
          <a:p>
            <a:r>
              <a:rPr lang="en-US" dirty="0"/>
              <a:t>component is the CPU. Its major structural components are as follows: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Control unit: </a:t>
            </a:r>
            <a:r>
              <a:rPr lang="en-US" dirty="0"/>
              <a:t>Controls the operation of the CPU and hence the computer.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Arithmetic and logic unit (ALU): </a:t>
            </a:r>
            <a:r>
              <a:rPr lang="en-US" dirty="0"/>
              <a:t>Performs the computer’s data processing</a:t>
            </a:r>
          </a:p>
          <a:p>
            <a:r>
              <a:rPr lang="en-US" dirty="0"/>
              <a:t>functions.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Registers: </a:t>
            </a:r>
            <a:r>
              <a:rPr lang="en-US" dirty="0"/>
              <a:t>Provides storage internal to the CPU.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CPU interconnection: </a:t>
            </a:r>
            <a:r>
              <a:rPr lang="en-US" dirty="0"/>
              <a:t>Some mechanism that provides for communication</a:t>
            </a:r>
          </a:p>
          <a:p>
            <a:r>
              <a:rPr lang="en-US" dirty="0"/>
              <a:t>among the control unit, ALU, and registers.</a:t>
            </a:r>
          </a:p>
          <a:p>
            <a:endParaRPr lang="en-US" dirty="0"/>
          </a:p>
          <a:p>
            <a:r>
              <a:rPr lang="en-US" dirty="0"/>
              <a:t> Part Three covers these components, where we will see that complexity is added by</a:t>
            </a:r>
          </a:p>
          <a:p>
            <a:r>
              <a:rPr lang="en-US" dirty="0"/>
              <a:t>the use of parallel and pipelined organizational techniques. Finally, there are several</a:t>
            </a:r>
          </a:p>
          <a:p>
            <a:r>
              <a:rPr lang="en-US" dirty="0"/>
              <a:t>approaches to the implementation of the control unit; one common approach is</a:t>
            </a:r>
          </a:p>
          <a:p>
            <a:r>
              <a:rPr lang="en-US" dirty="0"/>
              <a:t>a </a:t>
            </a:r>
            <a:r>
              <a:rPr lang="en-US" dirty="0" err="1"/>
              <a:t>microprogrammed</a:t>
            </a:r>
            <a:r>
              <a:rPr lang="en-US" dirty="0"/>
              <a:t>  implementation. In essence, a </a:t>
            </a:r>
            <a:r>
              <a:rPr lang="en-US" dirty="0" err="1"/>
              <a:t>microprogrammed</a:t>
            </a:r>
            <a:r>
              <a:rPr lang="en-US" dirty="0"/>
              <a:t> control unit</a:t>
            </a:r>
          </a:p>
          <a:p>
            <a:r>
              <a:rPr lang="en-US" dirty="0"/>
              <a:t>operates by executing microinstructions that define the functionality of the control</a:t>
            </a:r>
          </a:p>
          <a:p>
            <a:r>
              <a:rPr lang="en-US" dirty="0"/>
              <a:t>unit. With this approach, the structure of the control unit can be depicted, as in</a:t>
            </a:r>
          </a:p>
          <a:p>
            <a:r>
              <a:rPr lang="en-US" dirty="0"/>
              <a:t>Figure 1.1. This structure is examined in Part Four.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8205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2DEA2-F8D7-C549-B179-963DC37A15CB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generation of computers used vacuum tubes for digital logic elements and</a:t>
            </a:r>
          </a:p>
          <a:p>
            <a:r>
              <a:rPr lang="en-US" dirty="0"/>
              <a:t>memory. A number of research and then commercial computers were built using</a:t>
            </a:r>
          </a:p>
          <a:p>
            <a:r>
              <a:rPr lang="en-US" dirty="0"/>
              <a:t>vacuum tubes. For our purposes, it will be instructive to examine perhaps the most</a:t>
            </a:r>
          </a:p>
          <a:p>
            <a:r>
              <a:rPr lang="en-US" dirty="0"/>
              <a:t>famous first-generation computer, known as the IAS computer.</a:t>
            </a:r>
          </a:p>
          <a:p>
            <a:endParaRPr lang="en-US" dirty="0"/>
          </a:p>
          <a:p>
            <a:r>
              <a:rPr lang="en-US" dirty="0"/>
              <a:t>A fundamental design approach first implemented in the IAS computer is</a:t>
            </a:r>
          </a:p>
          <a:p>
            <a:r>
              <a:rPr lang="en-US" dirty="0"/>
              <a:t>known as the stored-program concept . This idea is usually attributed to the mathematician</a:t>
            </a:r>
          </a:p>
          <a:p>
            <a:r>
              <a:rPr lang="en-US" dirty="0"/>
              <a:t>John von Neumann. Alan Turing developed the idea at about the same time.</a:t>
            </a:r>
          </a:p>
          <a:p>
            <a:r>
              <a:rPr lang="en-US" dirty="0"/>
              <a:t>The first publication of the idea was in a 1945 proposal by von Neumann for a new</a:t>
            </a:r>
          </a:p>
          <a:p>
            <a:r>
              <a:rPr lang="en-US" dirty="0"/>
              <a:t>computer, the EDVAC (Electronic Discrete Variable Computer).3</a:t>
            </a:r>
          </a:p>
          <a:p>
            <a:endParaRPr lang="en-US" dirty="0"/>
          </a:p>
          <a:p>
            <a:r>
              <a:rPr lang="en-US" dirty="0"/>
              <a:t>In 1946, von Neumann and his colleagues began the design of a new stored-</a:t>
            </a:r>
          </a:p>
          <a:p>
            <a:r>
              <a:rPr lang="en-US" dirty="0"/>
              <a:t>program computer, referred to as the IAS computer, at the Princeton Institute for</a:t>
            </a:r>
          </a:p>
          <a:p>
            <a:r>
              <a:rPr lang="en-US" dirty="0"/>
              <a:t>Advanced Studies. The IAS computer, although not completed until 1952, is the</a:t>
            </a:r>
          </a:p>
          <a:p>
            <a:r>
              <a:rPr lang="en-US" dirty="0"/>
              <a:t>prototype of all subsequent general-purpose computers.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46395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8403C2-765D-404C-AB4A-99BCCA5A6DC8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10" charset="0"/>
              </a:rPr>
              <a:t>Figure 1.6 shows the general structure of the IAS computer (compare with Figure 1.1).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 It consists of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• A </a:t>
            </a:r>
            <a:r>
              <a:rPr lang="en-US" b="1" dirty="0">
                <a:latin typeface="Times New Roman" pitchFamily="-110" charset="0"/>
              </a:rPr>
              <a:t>main memory, </a:t>
            </a:r>
            <a:r>
              <a:rPr lang="en-US" dirty="0">
                <a:latin typeface="Times New Roman" pitchFamily="-110" charset="0"/>
              </a:rPr>
              <a:t>which stores both data and instructions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• An </a:t>
            </a:r>
            <a:r>
              <a:rPr lang="en-US" b="1" dirty="0">
                <a:latin typeface="Times New Roman" pitchFamily="-110" charset="0"/>
              </a:rPr>
              <a:t>arithmetic and logic unit (ALU) </a:t>
            </a:r>
            <a:r>
              <a:rPr lang="en-US" dirty="0">
                <a:latin typeface="Times New Roman" pitchFamily="-110" charset="0"/>
              </a:rPr>
              <a:t>capable of operating on binary data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• A </a:t>
            </a:r>
            <a:r>
              <a:rPr lang="en-US" b="1" dirty="0">
                <a:latin typeface="Times New Roman" pitchFamily="-110" charset="0"/>
              </a:rPr>
              <a:t>control unit, </a:t>
            </a:r>
            <a:r>
              <a:rPr lang="en-US" dirty="0">
                <a:latin typeface="Times New Roman" pitchFamily="-110" charset="0"/>
              </a:rPr>
              <a:t>which interprets the instructions in memory and causes them</a:t>
            </a:r>
          </a:p>
          <a:p>
            <a:r>
              <a:rPr lang="en-US" dirty="0">
                <a:latin typeface="Times New Roman" pitchFamily="-110" charset="0"/>
              </a:rPr>
              <a:t>to be executed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• </a:t>
            </a:r>
            <a:r>
              <a:rPr lang="en-US" b="1" dirty="0">
                <a:latin typeface="Times New Roman" pitchFamily="-110" charset="0"/>
              </a:rPr>
              <a:t>Input/output (I/O) </a:t>
            </a:r>
            <a:r>
              <a:rPr lang="en-US" dirty="0">
                <a:latin typeface="Times New Roman" pitchFamily="-110" charset="0"/>
              </a:rPr>
              <a:t>equipment operated by the control unit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/>
              <a:t>This structure was outlined in von Neumann’s earlier proposal, which is worth</a:t>
            </a:r>
          </a:p>
          <a:p>
            <a:r>
              <a:rPr lang="en-US" dirty="0"/>
              <a:t>quoting in part at this point [VONN45]:</a:t>
            </a:r>
          </a:p>
          <a:p>
            <a:endParaRPr lang="en-US" dirty="0"/>
          </a:p>
          <a:p>
            <a:r>
              <a:rPr lang="en-US" dirty="0"/>
              <a:t>	2.2 First:  Since the device is primarily a computer, it will</a:t>
            </a:r>
          </a:p>
          <a:p>
            <a:r>
              <a:rPr lang="en-US" dirty="0"/>
              <a:t>have to perform the elementary operations of arithmetic most frequently.</a:t>
            </a:r>
          </a:p>
          <a:p>
            <a:r>
              <a:rPr lang="en-US" dirty="0"/>
              <a:t>These are addition, subtraction, multiplication, and division.</a:t>
            </a:r>
          </a:p>
          <a:p>
            <a:r>
              <a:rPr lang="en-US" dirty="0"/>
              <a:t>It is therefore reasonable that it should contain specialized</a:t>
            </a:r>
          </a:p>
          <a:p>
            <a:r>
              <a:rPr lang="en-US" dirty="0"/>
              <a:t>organs for just these operations.</a:t>
            </a:r>
          </a:p>
          <a:p>
            <a:r>
              <a:rPr lang="en-US" dirty="0"/>
              <a:t>	It must be observed, however, that while this principle as such</a:t>
            </a:r>
          </a:p>
          <a:p>
            <a:r>
              <a:rPr lang="en-US" dirty="0"/>
              <a:t>is probably sound, the specific way in which it is realized requires</a:t>
            </a:r>
          </a:p>
          <a:p>
            <a:r>
              <a:rPr lang="en-US" dirty="0"/>
              <a:t>close scrutiny. At any rate a central arithmetical  part of the device will</a:t>
            </a:r>
          </a:p>
          <a:p>
            <a:r>
              <a:rPr lang="en-US" dirty="0"/>
              <a:t>probably have to exist, and this constitutes the first specific part: CA .</a:t>
            </a:r>
          </a:p>
          <a:p>
            <a:r>
              <a:rPr lang="en-US" dirty="0"/>
              <a:t>	2.3 Second:  The logical control of the device, that is, the</a:t>
            </a:r>
          </a:p>
          <a:p>
            <a:r>
              <a:rPr lang="en-US" dirty="0"/>
              <a:t>proper sequencing of its operations, can be most efficiently carried</a:t>
            </a:r>
          </a:p>
          <a:p>
            <a:r>
              <a:rPr lang="en-US" dirty="0"/>
              <a:t>out by a central control organ. If the device is to be elastic ,</a:t>
            </a:r>
          </a:p>
          <a:p>
            <a:r>
              <a:rPr lang="en-US" dirty="0"/>
              <a:t>that is, as nearly as possible all purpose , then a distinction must</a:t>
            </a:r>
          </a:p>
          <a:p>
            <a:r>
              <a:rPr lang="en-US" dirty="0"/>
              <a:t> be made between the specific instructions given for and defining</a:t>
            </a:r>
          </a:p>
          <a:p>
            <a:r>
              <a:rPr lang="en-US" dirty="0"/>
              <a:t>a particular problem, and the general control organs that see to it</a:t>
            </a:r>
          </a:p>
          <a:p>
            <a:r>
              <a:rPr lang="en-US" dirty="0"/>
              <a:t>that these instructions—no matter what they are—are</a:t>
            </a:r>
          </a:p>
          <a:p>
            <a:r>
              <a:rPr lang="en-US" dirty="0"/>
              <a:t>carried out. The former must be stored in some way; the latter are represented</a:t>
            </a:r>
          </a:p>
          <a:p>
            <a:r>
              <a:rPr lang="en-US" dirty="0"/>
              <a:t>by definite operating parts of the device. By the central control  we</a:t>
            </a:r>
          </a:p>
          <a:p>
            <a:r>
              <a:rPr lang="en-US" dirty="0"/>
              <a:t>mean this latter function only, and the organs that perform it form</a:t>
            </a:r>
          </a:p>
          <a:p>
            <a:r>
              <a:rPr lang="en-US" dirty="0"/>
              <a:t>the second specific part: CC .</a:t>
            </a:r>
          </a:p>
          <a:p>
            <a:r>
              <a:rPr lang="en-US" dirty="0"/>
              <a:t>	2.4 Third:  Any device that is to carry out long and complicated</a:t>
            </a:r>
          </a:p>
          <a:p>
            <a:r>
              <a:rPr lang="en-US" dirty="0"/>
              <a:t>sequences of operations (specifically of calculations) must</a:t>
            </a:r>
          </a:p>
          <a:p>
            <a:r>
              <a:rPr lang="en-US" dirty="0"/>
              <a:t>have a considerable memory . . .</a:t>
            </a:r>
          </a:p>
          <a:p>
            <a:r>
              <a:rPr lang="en-US" dirty="0"/>
              <a:t>	The instructions which govern a complicated problem may</a:t>
            </a:r>
          </a:p>
          <a:p>
            <a:r>
              <a:rPr lang="en-US" dirty="0"/>
              <a:t>constitute considerable material, particularly so, if the code is circumstantial</a:t>
            </a:r>
          </a:p>
          <a:p>
            <a:r>
              <a:rPr lang="en-US" dirty="0"/>
              <a:t>(which it is in most arrangements). This material must</a:t>
            </a:r>
          </a:p>
          <a:p>
            <a:r>
              <a:rPr lang="en-US" dirty="0"/>
              <a:t>be remembered.</a:t>
            </a:r>
          </a:p>
          <a:p>
            <a:r>
              <a:rPr lang="en-US" dirty="0"/>
              <a:t>	 At any rate, the total memory  constitutes the third specific</a:t>
            </a:r>
          </a:p>
          <a:p>
            <a:r>
              <a:rPr lang="en-US" dirty="0"/>
              <a:t>part of the device: M.</a:t>
            </a:r>
          </a:p>
          <a:p>
            <a:r>
              <a:rPr lang="en-US" dirty="0"/>
              <a:t>	 2.6 The three specific parts CA, CC (together C), and M correspond</a:t>
            </a:r>
          </a:p>
          <a:p>
            <a:r>
              <a:rPr lang="en-US" dirty="0"/>
              <a:t>to the associative  neurons in the human nervous system. It</a:t>
            </a:r>
          </a:p>
          <a:p>
            <a:r>
              <a:rPr lang="en-US" dirty="0"/>
              <a:t>remains to discuss the equivalents of the sensory  or afferent  and the</a:t>
            </a:r>
          </a:p>
          <a:p>
            <a:r>
              <a:rPr lang="en-US" dirty="0"/>
              <a:t>motor  or efferent  neurons. These are the input  and output  organs of</a:t>
            </a:r>
          </a:p>
          <a:p>
            <a:r>
              <a:rPr lang="en-US" dirty="0"/>
              <a:t>the device. The device must be endowed with the ability to maintain</a:t>
            </a:r>
          </a:p>
          <a:p>
            <a:r>
              <a:rPr lang="en-US" dirty="0"/>
              <a:t>input and output (sensory and motor) contact with some specific</a:t>
            </a:r>
          </a:p>
          <a:p>
            <a:r>
              <a:rPr lang="en-US" dirty="0"/>
              <a:t>medium of this type. The medium will be called the outside recording</a:t>
            </a:r>
          </a:p>
          <a:p>
            <a:r>
              <a:rPr lang="en-US" dirty="0"/>
              <a:t>medium of the device: R .</a:t>
            </a:r>
          </a:p>
          <a:p>
            <a:r>
              <a:rPr lang="en-US" dirty="0"/>
              <a:t>	2.7 Fourth:  The device must have organs to transfer information</a:t>
            </a:r>
          </a:p>
          <a:p>
            <a:r>
              <a:rPr lang="en-US" dirty="0"/>
              <a:t>from R into its specific parts C and M. These organs form its</a:t>
            </a:r>
          </a:p>
          <a:p>
            <a:r>
              <a:rPr lang="en-US" dirty="0"/>
              <a:t>input , the fourth specific part: I . It will be seen that it is best to make</a:t>
            </a:r>
          </a:p>
          <a:p>
            <a:r>
              <a:rPr lang="en-US" dirty="0"/>
              <a:t>all transfers from R (by I) into M and never directly from C.</a:t>
            </a:r>
          </a:p>
          <a:p>
            <a:r>
              <a:rPr lang="en-US" dirty="0"/>
              <a:t>	2.8 Fifth:  The device must have organs to transfer from its</a:t>
            </a:r>
          </a:p>
          <a:p>
            <a:r>
              <a:rPr lang="en-US" dirty="0"/>
              <a:t>specific parts C and M into R. These organs form its output , the</a:t>
            </a:r>
          </a:p>
          <a:p>
            <a:r>
              <a:rPr lang="en-US" dirty="0"/>
              <a:t>fifth specific part: O . It will be seen that it is again best to make all</a:t>
            </a:r>
          </a:p>
          <a:p>
            <a:r>
              <a:rPr lang="en-US" dirty="0"/>
              <a:t>transfers from M (by O) into R, and never directly from C.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5819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control unit operates the IAS by fetching instructions from memory</a:t>
            </a:r>
          </a:p>
          <a:p>
            <a:r>
              <a:rPr lang="en-US" dirty="0"/>
              <a:t>and executing them one at a time. We explain these operations with reference to</a:t>
            </a:r>
          </a:p>
          <a:p>
            <a:r>
              <a:rPr lang="en-US" dirty="0"/>
              <a:t>Figure 1.6. This figure reveals that both the control unit and the ALU contain storage</a:t>
            </a:r>
          </a:p>
          <a:p>
            <a:r>
              <a:rPr lang="en-US" dirty="0"/>
              <a:t>locations, called registers , defined as follows: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b="1" dirty="0">
                <a:latin typeface="Times New Roman" pitchFamily="-110" charset="0"/>
              </a:rPr>
              <a:t>Memory buffer register (MBR): </a:t>
            </a:r>
            <a:r>
              <a:rPr lang="en-US" dirty="0">
                <a:latin typeface="Times New Roman" pitchFamily="-110" charset="0"/>
              </a:rPr>
              <a:t>Contains a word to be stored in memory or sent</a:t>
            </a:r>
          </a:p>
          <a:p>
            <a:r>
              <a:rPr lang="en-US" dirty="0">
                <a:latin typeface="Times New Roman" pitchFamily="-110" charset="0"/>
              </a:rPr>
              <a:t>to the I/O unit, or is used to receive a word from memory or from the I/O unit.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• </a:t>
            </a:r>
            <a:r>
              <a:rPr lang="en-US" b="1" dirty="0">
                <a:latin typeface="Times New Roman" pitchFamily="-110" charset="0"/>
              </a:rPr>
              <a:t>Memory address register (MAR): </a:t>
            </a:r>
            <a:r>
              <a:rPr lang="en-US" dirty="0">
                <a:latin typeface="Times New Roman" pitchFamily="-110" charset="0"/>
              </a:rPr>
              <a:t>Specifies the address in memory of the word</a:t>
            </a:r>
          </a:p>
          <a:p>
            <a:r>
              <a:rPr lang="en-US" dirty="0">
                <a:latin typeface="Times New Roman" pitchFamily="-110" charset="0"/>
              </a:rPr>
              <a:t>to be written from or read into the MBR.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• </a:t>
            </a:r>
            <a:r>
              <a:rPr lang="en-US" b="1" dirty="0">
                <a:latin typeface="Times New Roman" pitchFamily="-110" charset="0"/>
              </a:rPr>
              <a:t>Instruction register (IR ): </a:t>
            </a:r>
            <a:r>
              <a:rPr lang="en-US" dirty="0">
                <a:latin typeface="Times New Roman" pitchFamily="-110" charset="0"/>
              </a:rPr>
              <a:t>Contains the 8-bit opcode instruction being executed.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• </a:t>
            </a:r>
            <a:r>
              <a:rPr lang="en-US" b="1" dirty="0">
                <a:latin typeface="Times New Roman" pitchFamily="-110" charset="0"/>
              </a:rPr>
              <a:t>Instruction buffer register (IBR): </a:t>
            </a:r>
            <a:r>
              <a:rPr lang="en-US" dirty="0">
                <a:latin typeface="Times New Roman" pitchFamily="-110" charset="0"/>
              </a:rPr>
              <a:t>Employed to hold temporarily the right-hand</a:t>
            </a:r>
          </a:p>
          <a:p>
            <a:r>
              <a:rPr lang="en-US" dirty="0">
                <a:latin typeface="Times New Roman" pitchFamily="-110" charset="0"/>
              </a:rPr>
              <a:t>instruction from a word in memory.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• </a:t>
            </a:r>
            <a:r>
              <a:rPr lang="en-US" b="1" dirty="0">
                <a:latin typeface="Times New Roman" pitchFamily="-110" charset="0"/>
              </a:rPr>
              <a:t>Program counter (PC): </a:t>
            </a:r>
            <a:r>
              <a:rPr lang="en-US" dirty="0">
                <a:latin typeface="Times New Roman" pitchFamily="-110" charset="0"/>
              </a:rPr>
              <a:t>Contains the address of the next instruction pair to be</a:t>
            </a:r>
          </a:p>
          <a:p>
            <a:r>
              <a:rPr lang="en-US" dirty="0">
                <a:latin typeface="Times New Roman" pitchFamily="-110" charset="0"/>
              </a:rPr>
              <a:t>fetched from memory.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• </a:t>
            </a:r>
            <a:r>
              <a:rPr lang="en-US" b="1" dirty="0">
                <a:latin typeface="Times New Roman" pitchFamily="-110" charset="0"/>
              </a:rPr>
              <a:t>Accumulator (AC) and multiplier quotient (MQ): </a:t>
            </a:r>
            <a:r>
              <a:rPr lang="en-US" dirty="0">
                <a:latin typeface="Times New Roman" pitchFamily="-110" charset="0"/>
              </a:rPr>
              <a:t>Employed to hold temporarily</a:t>
            </a:r>
          </a:p>
          <a:p>
            <a:r>
              <a:rPr lang="en-US" dirty="0">
                <a:latin typeface="Times New Roman" pitchFamily="-110" charset="0"/>
              </a:rPr>
              <a:t>operands and results of ALU operations. For example, the result of</a:t>
            </a:r>
          </a:p>
          <a:p>
            <a:r>
              <a:rPr lang="en-US" dirty="0">
                <a:latin typeface="Times New Roman" pitchFamily="-110" charset="0"/>
              </a:rPr>
              <a:t>multiplying two 40-bit numbers is an 80-bit number; the most significant 40 bits</a:t>
            </a:r>
          </a:p>
          <a:p>
            <a:r>
              <a:rPr lang="en-US" dirty="0">
                <a:latin typeface="Times New Roman" pitchFamily="-110" charset="0"/>
              </a:rPr>
              <a:t>are stored in the AC and the least significant in the MQ.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67918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Times New Roman" pitchFamily="-110" charset="0"/>
              </a:rPr>
              <a:t>The IAS computer had a total of 21 instructions, which are listed in Table 1.1.</a:t>
            </a:r>
          </a:p>
          <a:p>
            <a:r>
              <a:rPr lang="en-US" dirty="0">
                <a:latin typeface="Times New Roman" pitchFamily="-110" charset="0"/>
              </a:rPr>
              <a:t>These can be grouped as follows: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• </a:t>
            </a:r>
            <a:r>
              <a:rPr lang="en-US" b="1" dirty="0">
                <a:latin typeface="Times New Roman" pitchFamily="-110" charset="0"/>
              </a:rPr>
              <a:t>Data transfer: </a:t>
            </a:r>
            <a:r>
              <a:rPr lang="en-US" dirty="0">
                <a:latin typeface="Times New Roman" pitchFamily="-110" charset="0"/>
              </a:rPr>
              <a:t>Move data between memory and ALU registers or between</a:t>
            </a:r>
          </a:p>
          <a:p>
            <a:r>
              <a:rPr lang="en-US" dirty="0">
                <a:latin typeface="Times New Roman" pitchFamily="-110" charset="0"/>
              </a:rPr>
              <a:t>two ALU registers.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b="1" dirty="0">
                <a:latin typeface="Times New Roman" pitchFamily="-110" charset="0"/>
              </a:rPr>
              <a:t>Unconditional branch: </a:t>
            </a:r>
            <a:r>
              <a:rPr lang="en-US" dirty="0">
                <a:latin typeface="Times New Roman" pitchFamily="-110" charset="0"/>
              </a:rPr>
              <a:t>Normally, the control unit executes instructions in</a:t>
            </a:r>
          </a:p>
          <a:p>
            <a:r>
              <a:rPr lang="en-US" dirty="0">
                <a:latin typeface="Times New Roman" pitchFamily="-110" charset="0"/>
              </a:rPr>
              <a:t>sequence from memory. This sequence can be changed by a branch instruction,</a:t>
            </a:r>
          </a:p>
          <a:p>
            <a:r>
              <a:rPr lang="en-US" dirty="0">
                <a:latin typeface="Times New Roman" pitchFamily="-110" charset="0"/>
              </a:rPr>
              <a:t>which facilitates repetitive operations.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• </a:t>
            </a:r>
            <a:r>
              <a:rPr lang="en-US" b="1" dirty="0">
                <a:latin typeface="Times New Roman" pitchFamily="-110" charset="0"/>
              </a:rPr>
              <a:t>Conditional branch: </a:t>
            </a:r>
            <a:r>
              <a:rPr lang="en-US" dirty="0">
                <a:latin typeface="Times New Roman" pitchFamily="-110" charset="0"/>
              </a:rPr>
              <a:t>The branch can be made dependent on a condition, thus</a:t>
            </a:r>
          </a:p>
          <a:p>
            <a:r>
              <a:rPr lang="en-US" dirty="0">
                <a:latin typeface="Times New Roman" pitchFamily="-110" charset="0"/>
              </a:rPr>
              <a:t>allowing decision points.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• </a:t>
            </a:r>
            <a:r>
              <a:rPr lang="en-US" b="1" dirty="0">
                <a:latin typeface="Times New Roman" pitchFamily="-110" charset="0"/>
              </a:rPr>
              <a:t>Arithmetic: </a:t>
            </a:r>
            <a:r>
              <a:rPr lang="en-US" dirty="0">
                <a:latin typeface="Times New Roman" pitchFamily="-110" charset="0"/>
              </a:rPr>
              <a:t>Operations performed by the ALU.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• </a:t>
            </a:r>
            <a:r>
              <a:rPr lang="en-US" b="1" dirty="0">
                <a:latin typeface="Times New Roman" pitchFamily="-110" charset="0"/>
              </a:rPr>
              <a:t>Address modify: </a:t>
            </a:r>
            <a:r>
              <a:rPr lang="en-US" dirty="0">
                <a:latin typeface="Times New Roman" pitchFamily="-110" charset="0"/>
              </a:rPr>
              <a:t>Permits addresses to be computed in the ALU and then</a:t>
            </a:r>
          </a:p>
          <a:p>
            <a:r>
              <a:rPr lang="en-US" dirty="0">
                <a:latin typeface="Times New Roman" pitchFamily="-110" charset="0"/>
              </a:rPr>
              <a:t>inserted into instructions stored in memory. This allows a program considerable</a:t>
            </a:r>
          </a:p>
          <a:p>
            <a:r>
              <a:rPr lang="en-US" dirty="0">
                <a:latin typeface="Times New Roman" pitchFamily="-110" charset="0"/>
              </a:rPr>
              <a:t>addressing flexibility.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Table 1.1 presents instructions in a symbolic, easy-to-read form. Actually,</a:t>
            </a:r>
          </a:p>
          <a:p>
            <a:r>
              <a:rPr lang="en-US" dirty="0">
                <a:latin typeface="Times New Roman" pitchFamily="-110" charset="0"/>
              </a:rPr>
              <a:t>each instruction must conform to the format of Figure 1.7b. The opcode portion</a:t>
            </a:r>
          </a:p>
          <a:p>
            <a:r>
              <a:rPr lang="en-US" dirty="0">
                <a:latin typeface="Times New Roman" pitchFamily="-110" charset="0"/>
              </a:rPr>
              <a:t>(first 8 bits) specifies which of the 21 instructions is to be executed. The address</a:t>
            </a:r>
          </a:p>
          <a:p>
            <a:r>
              <a:rPr lang="en-US" dirty="0">
                <a:latin typeface="Times New Roman" pitchFamily="-110" charset="0"/>
              </a:rPr>
              <a:t>portion (remaining 12 bits) specifies which of the 4,096 memory locations is to be</a:t>
            </a:r>
          </a:p>
          <a:p>
            <a:r>
              <a:rPr lang="en-US" dirty="0">
                <a:latin typeface="Times New Roman" pitchFamily="-110" charset="0"/>
              </a:rPr>
              <a:t>involved in the execution of the instruction.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3729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-110" charset="0"/>
              </a:rPr>
              <a:t>The IAS operates by repetitively performing an </a:t>
            </a:r>
            <a:r>
              <a:rPr lang="en-US" b="1" dirty="0">
                <a:latin typeface="Times New Roman" pitchFamily="-110" charset="0"/>
              </a:rPr>
              <a:t>instruction cycle, </a:t>
            </a:r>
            <a:r>
              <a:rPr lang="en-US" dirty="0">
                <a:latin typeface="Times New Roman" pitchFamily="-110" charset="0"/>
              </a:rPr>
              <a:t>as shown in</a:t>
            </a:r>
          </a:p>
          <a:p>
            <a:r>
              <a:rPr lang="en-US" dirty="0">
                <a:latin typeface="Times New Roman" pitchFamily="-110" charset="0"/>
              </a:rPr>
              <a:t>Figure 1.8. Each instruction cycle consists of two sub-cycles. During the </a:t>
            </a:r>
            <a:r>
              <a:rPr lang="en-US" b="1" dirty="0">
                <a:latin typeface="Times New Roman" pitchFamily="-110" charset="0"/>
              </a:rPr>
              <a:t>fetch cycle,</a:t>
            </a:r>
          </a:p>
          <a:p>
            <a:r>
              <a:rPr lang="en-US" dirty="0">
                <a:latin typeface="Times New Roman" pitchFamily="-110" charset="0"/>
              </a:rPr>
              <a:t>the opcode of the next instruction is loaded into the IR and the address portion is</a:t>
            </a:r>
          </a:p>
          <a:p>
            <a:r>
              <a:rPr lang="en-US" dirty="0">
                <a:latin typeface="Times New Roman" pitchFamily="-110" charset="0"/>
              </a:rPr>
              <a:t>loaded into the MAR. This instruction may be taken from the IBR, or it can be</a:t>
            </a:r>
          </a:p>
          <a:p>
            <a:r>
              <a:rPr lang="en-US" dirty="0">
                <a:latin typeface="Times New Roman" pitchFamily="-110" charset="0"/>
              </a:rPr>
              <a:t>obtained from memory by loading a word into the MBR, and then down to the IBR,</a:t>
            </a:r>
          </a:p>
          <a:p>
            <a:r>
              <a:rPr lang="en-US" dirty="0">
                <a:latin typeface="Times New Roman" pitchFamily="-110" charset="0"/>
              </a:rPr>
              <a:t>IR, and MAR.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Why the indirection? These operations are controlled by electronic circuitry</a:t>
            </a:r>
          </a:p>
          <a:p>
            <a:r>
              <a:rPr lang="en-US" dirty="0">
                <a:latin typeface="Times New Roman" pitchFamily="-110" charset="0"/>
              </a:rPr>
              <a:t>and result in the use of data paths. To simplify the electronics, there is only one</a:t>
            </a:r>
          </a:p>
          <a:p>
            <a:r>
              <a:rPr lang="en-US" dirty="0">
                <a:latin typeface="Times New Roman" pitchFamily="-110" charset="0"/>
              </a:rPr>
              <a:t>register that is used to specify the address in memory for a read or write and only</a:t>
            </a:r>
          </a:p>
          <a:p>
            <a:r>
              <a:rPr lang="en-US" dirty="0">
                <a:latin typeface="Times New Roman" pitchFamily="-110" charset="0"/>
              </a:rPr>
              <a:t>one register used for the source or destination.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Once the opcode is in the IR, the </a:t>
            </a:r>
            <a:r>
              <a:rPr lang="en-US" b="1" dirty="0">
                <a:latin typeface="Times New Roman" pitchFamily="-110" charset="0"/>
              </a:rPr>
              <a:t>execute cycle </a:t>
            </a:r>
            <a:r>
              <a:rPr lang="en-US" dirty="0">
                <a:latin typeface="Times New Roman" pitchFamily="-110" charset="0"/>
              </a:rPr>
              <a:t>is performed</a:t>
            </a:r>
            <a:r>
              <a:rPr lang="en-US" b="1" dirty="0">
                <a:latin typeface="Times New Roman" pitchFamily="-110" charset="0"/>
              </a:rPr>
              <a:t>. Control circuitry</a:t>
            </a:r>
          </a:p>
          <a:p>
            <a:r>
              <a:rPr lang="en-US" dirty="0">
                <a:latin typeface="Times New Roman" pitchFamily="-110" charset="0"/>
              </a:rPr>
              <a:t>interprets the opcode and executes the instruction by sending out the appropriate</a:t>
            </a:r>
          </a:p>
          <a:p>
            <a:r>
              <a:rPr lang="en-US" dirty="0">
                <a:latin typeface="Times New Roman" pitchFamily="-110" charset="0"/>
              </a:rPr>
              <a:t>control signals to cause data to be moved or an operation to be performed by the</a:t>
            </a:r>
          </a:p>
          <a:p>
            <a:r>
              <a:rPr lang="en-US" dirty="0">
                <a:latin typeface="Times New Roman" pitchFamily="-110" charset="0"/>
              </a:rPr>
              <a:t>ALU.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28649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2DEA2-F8D7-C549-B179-963DC37A15CB}" type="slidenum">
              <a:rPr lang="en-US"/>
              <a:pPr/>
              <a:t>45</a:t>
            </a:fld>
            <a:endParaRPr lang="en-US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10" charset="0"/>
              </a:rPr>
              <a:t>The first major change in the electronic computer came with the replacement of</a:t>
            </a:r>
          </a:p>
          <a:p>
            <a:r>
              <a:rPr lang="en-US" dirty="0">
                <a:latin typeface="Times New Roman" pitchFamily="-110" charset="0"/>
              </a:rPr>
              <a:t>the vacuum tube by the transistor. The transistor is smaller, cheaper, and dissipates</a:t>
            </a:r>
          </a:p>
          <a:p>
            <a:r>
              <a:rPr lang="en-US" dirty="0">
                <a:latin typeface="Times New Roman" pitchFamily="-110" charset="0"/>
              </a:rPr>
              <a:t>less heat than a vacuum tube but can be used in the same way as a vacuum tube to</a:t>
            </a:r>
          </a:p>
          <a:p>
            <a:r>
              <a:rPr lang="en-US" dirty="0">
                <a:latin typeface="Times New Roman" pitchFamily="-110" charset="0"/>
              </a:rPr>
              <a:t>construct computers. Unlike the vacuum tube, which requires wires, metal plates, a</a:t>
            </a:r>
          </a:p>
          <a:p>
            <a:r>
              <a:rPr lang="en-US" dirty="0">
                <a:latin typeface="Times New Roman" pitchFamily="-110" charset="0"/>
              </a:rPr>
              <a:t>glass capsule, and a vacuum, the transistor is a </a:t>
            </a:r>
            <a:r>
              <a:rPr lang="en-US" i="1" dirty="0">
                <a:latin typeface="Times New Roman" pitchFamily="-110" charset="0"/>
              </a:rPr>
              <a:t>solid-state device, </a:t>
            </a:r>
            <a:r>
              <a:rPr lang="en-US" dirty="0">
                <a:latin typeface="Times New Roman" pitchFamily="-110" charset="0"/>
              </a:rPr>
              <a:t>made from silicon</a:t>
            </a:r>
            <a:r>
              <a:rPr lang="en-US" i="1" dirty="0">
                <a:latin typeface="Times New Roman" pitchFamily="-110" charset="0"/>
              </a:rPr>
              <a:t>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/>
              <a:t> The transistor was invented at Bell Labs in 1947 and by the 1950s had launched</a:t>
            </a:r>
          </a:p>
          <a:p>
            <a:r>
              <a:rPr lang="en-US" dirty="0"/>
              <a:t>an electronic revolution. It was not until the late 1950s, however, that fully transistorized</a:t>
            </a:r>
          </a:p>
          <a:p>
            <a:r>
              <a:rPr lang="en-US" dirty="0"/>
              <a:t>computers were commercially available. The use of the transistor defines</a:t>
            </a:r>
          </a:p>
          <a:p>
            <a:r>
              <a:rPr lang="en-US" dirty="0"/>
              <a:t>the second generation  of computers.</a:t>
            </a:r>
            <a:endParaRPr lang="en-US" dirty="0">
              <a:latin typeface="Times New Roman" pitchFamily="-110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7382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C87B7E-A7A7-0248-A667-EB469C7EC785}" type="slidenum">
              <a:rPr lang="en-US"/>
              <a:pPr/>
              <a:t>46</a:t>
            </a:fld>
            <a:endParaRPr lang="en-US" dirty="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10" charset="0"/>
              </a:rPr>
              <a:t>It has become widely accepted to classify computers into generations based on the fundamental</a:t>
            </a:r>
          </a:p>
          <a:p>
            <a:r>
              <a:rPr lang="en-US" dirty="0">
                <a:latin typeface="Times New Roman" pitchFamily="-110" charset="0"/>
              </a:rPr>
              <a:t>hardware technology employed (Table 1.2). Each new generation is characterized</a:t>
            </a:r>
          </a:p>
          <a:p>
            <a:r>
              <a:rPr lang="en-US" dirty="0">
                <a:latin typeface="Times New Roman" pitchFamily="-110" charset="0"/>
              </a:rPr>
              <a:t>by greater processing performance, larger memory capacity, and smaller</a:t>
            </a:r>
          </a:p>
          <a:p>
            <a:r>
              <a:rPr lang="en-US" dirty="0">
                <a:latin typeface="Times New Roman" pitchFamily="-110" charset="0"/>
              </a:rPr>
              <a:t>size than the previous one.</a:t>
            </a:r>
          </a:p>
          <a:p>
            <a:endParaRPr lang="en-US" dirty="0">
              <a:latin typeface="Times New Roman" pitchFamily="-110" charset="0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89958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In a class of computers called microcomputers, the relationship between architecture</a:t>
            </a:r>
          </a:p>
          <a:p>
            <a:r>
              <a:rPr lang="en-US" dirty="0"/>
              <a:t>and organization is very close. Changes in technology not only influence</a:t>
            </a:r>
          </a:p>
          <a:p>
            <a:r>
              <a:rPr lang="en-US" dirty="0"/>
              <a:t>organization but also result in the introduction of more powerful and more complex</a:t>
            </a:r>
          </a:p>
          <a:p>
            <a:r>
              <a:rPr lang="en-US" dirty="0"/>
              <a:t>architectures. Generally, there is less of a requirement for generation-</a:t>
            </a:r>
          </a:p>
          <a:p>
            <a:r>
              <a:rPr lang="en-US" dirty="0"/>
              <a:t>To-generation compatibility for these smaller machines. Thus, there is more interplay between</a:t>
            </a:r>
          </a:p>
          <a:p>
            <a:r>
              <a:rPr lang="en-US" dirty="0"/>
              <a:t>organizational and architectural design decisions. An intriguing example of this is</a:t>
            </a:r>
          </a:p>
          <a:p>
            <a:r>
              <a:rPr lang="en-US" dirty="0"/>
              <a:t>the reduced instruction set computer (RISC), which we examine in Chapter 15.</a:t>
            </a:r>
          </a:p>
          <a:p>
            <a:endParaRPr lang="en-US" dirty="0"/>
          </a:p>
          <a:p>
            <a:r>
              <a:rPr lang="en-US" dirty="0"/>
              <a:t>This book examines both computer organization and computer architecture.</a:t>
            </a:r>
          </a:p>
          <a:p>
            <a:r>
              <a:rPr lang="en-US" dirty="0"/>
              <a:t>The emphasis is perhaps more on the side of organization. However, because a</a:t>
            </a:r>
          </a:p>
          <a:p>
            <a:r>
              <a:rPr lang="en-US" dirty="0"/>
              <a:t>computer organization must be designed to implement a particular architectural</a:t>
            </a:r>
          </a:p>
          <a:p>
            <a:r>
              <a:rPr lang="en-US" dirty="0"/>
              <a:t>specification, a thorough treatment of organization requires a detailed examination</a:t>
            </a:r>
          </a:p>
          <a:p>
            <a:r>
              <a:rPr lang="en-US" dirty="0"/>
              <a:t>of architecture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9927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EB77A8-3D3D-AD4D-A219-1AF8D83B047D}" type="slidenum">
              <a:rPr lang="en-US"/>
              <a:pPr/>
              <a:t>47</a:t>
            </a:fld>
            <a:endParaRPr lang="en-US" dirty="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10" charset="0"/>
              </a:rPr>
              <a:t>But there are other changes as well. The second generation saw the introduction</a:t>
            </a:r>
          </a:p>
          <a:p>
            <a:r>
              <a:rPr lang="en-US" dirty="0">
                <a:latin typeface="Times New Roman" pitchFamily="-110" charset="0"/>
              </a:rPr>
              <a:t>of more complex arithmetic and logic units and control units, the use of</a:t>
            </a:r>
          </a:p>
          <a:p>
            <a:r>
              <a:rPr lang="en-US" dirty="0">
                <a:latin typeface="Times New Roman" pitchFamily="-110" charset="0"/>
              </a:rPr>
              <a:t>high-level programming languages, and the provision of </a:t>
            </a:r>
            <a:r>
              <a:rPr lang="en-US" i="1" dirty="0">
                <a:latin typeface="Times New Roman" pitchFamily="-110" charset="0"/>
              </a:rPr>
              <a:t>system software </a:t>
            </a:r>
            <a:r>
              <a:rPr lang="en-US" dirty="0">
                <a:latin typeface="Times New Roman" pitchFamily="-110" charset="0"/>
              </a:rPr>
              <a:t>with the</a:t>
            </a:r>
          </a:p>
          <a:p>
            <a:r>
              <a:rPr lang="en-US" dirty="0">
                <a:latin typeface="Times New Roman" pitchFamily="-110" charset="0"/>
              </a:rPr>
              <a:t>computer. In broad terms, system software provided the ability to load programs,</a:t>
            </a:r>
          </a:p>
          <a:p>
            <a:r>
              <a:rPr lang="en-US" dirty="0">
                <a:latin typeface="Times New Roman" pitchFamily="-110" charset="0"/>
              </a:rPr>
              <a:t>move data to peripherals, and libraries to perform common computations, similar</a:t>
            </a:r>
          </a:p>
          <a:p>
            <a:r>
              <a:rPr lang="en-US" dirty="0">
                <a:latin typeface="Times New Roman" pitchFamily="-110" charset="0"/>
              </a:rPr>
              <a:t>to what modern operating systems like Windows and Linux do.</a:t>
            </a:r>
          </a:p>
          <a:p>
            <a:endParaRPr lang="en-US" dirty="0">
              <a:latin typeface="Times New Roman" pitchFamily="-110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8830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 It will be useful to examine an important member of the second generation: the</a:t>
            </a:r>
          </a:p>
          <a:p>
            <a:r>
              <a:rPr lang="en-US" dirty="0"/>
              <a:t>IBM 7094 [BELL71]. From the introduction of the 700 series in 1952 to the introduction</a:t>
            </a:r>
          </a:p>
          <a:p>
            <a:r>
              <a:rPr lang="en-US" dirty="0"/>
              <a:t>of the last member of the 7000 series in 1964, this IBM product line underwent</a:t>
            </a:r>
          </a:p>
          <a:p>
            <a:r>
              <a:rPr lang="en-US" dirty="0"/>
              <a:t>an evolution that is typical of computer products. Successive members of the product</a:t>
            </a:r>
          </a:p>
          <a:p>
            <a:r>
              <a:rPr lang="en-US" dirty="0"/>
              <a:t>line showed increased performance, increased capacity, and/or lower cost.</a:t>
            </a:r>
          </a:p>
          <a:p>
            <a:endParaRPr lang="en-US" dirty="0"/>
          </a:p>
          <a:p>
            <a:r>
              <a:rPr lang="en-US" dirty="0"/>
              <a:t> Also, over the lifetime of this series of computers, the relative speed of the</a:t>
            </a:r>
          </a:p>
          <a:p>
            <a:r>
              <a:rPr lang="en-US" dirty="0"/>
              <a:t>CPU increased by a factor of 50. Speed improvements are achieved by improved</a:t>
            </a:r>
          </a:p>
          <a:p>
            <a:r>
              <a:rPr lang="en-US" dirty="0"/>
              <a:t>electronics (e.g., a transistor implementation is faster than a vacuum tube implementation)</a:t>
            </a:r>
          </a:p>
          <a:p>
            <a:r>
              <a:rPr lang="en-US" dirty="0"/>
              <a:t>and more complex circuitry. For example, the IBM 7094 includes an</a:t>
            </a:r>
          </a:p>
          <a:p>
            <a:r>
              <a:rPr lang="en-US" dirty="0"/>
              <a:t>Instruction Backup Register, used to buffer the next instruction. The control unit</a:t>
            </a:r>
          </a:p>
          <a:p>
            <a:r>
              <a:rPr lang="en-US" dirty="0"/>
              <a:t>fetches two adjacent words from memory for an instruction fetch. Except for the</a:t>
            </a:r>
          </a:p>
          <a:p>
            <a:r>
              <a:rPr lang="en-US" dirty="0"/>
              <a:t> occurrence of a branching instruction, which is relatively infrequent (perhaps 10 to</a:t>
            </a:r>
          </a:p>
          <a:p>
            <a:r>
              <a:rPr lang="en-US" dirty="0"/>
              <a:t>15%), this means that the control unit has to access memory for an instruction on</a:t>
            </a:r>
          </a:p>
          <a:p>
            <a:r>
              <a:rPr lang="en-US" dirty="0"/>
              <a:t>only half the instruction cycles. This prefetching significantly reduces the average</a:t>
            </a:r>
          </a:p>
          <a:p>
            <a:r>
              <a:rPr lang="en-US" dirty="0"/>
              <a:t>instruction cycle time.</a:t>
            </a:r>
            <a:endParaRPr lang="en-US" dirty="0">
              <a:latin typeface="Times New Roman" pitchFamily="-110" charset="0"/>
            </a:endParaRP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/>
              <a:t>Figure 1.9 shows a large (many peripherals) configuration for an IBM 7094,</a:t>
            </a:r>
          </a:p>
          <a:p>
            <a:r>
              <a:rPr lang="en-US" dirty="0"/>
              <a:t>which is representative of second-generation computers. Several differences from</a:t>
            </a:r>
          </a:p>
          <a:p>
            <a:r>
              <a:rPr lang="en-US" dirty="0"/>
              <a:t>the IAS computer are worth noting. The most important of these is the use of data</a:t>
            </a:r>
          </a:p>
          <a:p>
            <a:r>
              <a:rPr lang="en-US" dirty="0"/>
              <a:t>channels . A data channel is an independent I/O module with its own processor and</a:t>
            </a:r>
          </a:p>
          <a:p>
            <a:r>
              <a:rPr lang="en-US" dirty="0"/>
              <a:t>instruction set. In a computer system with such devices, the CPU does not execute</a:t>
            </a:r>
          </a:p>
          <a:p>
            <a:r>
              <a:rPr lang="en-US" dirty="0"/>
              <a:t>detailed I/O instructions. Such instructions are stored in a main memory to be</a:t>
            </a:r>
          </a:p>
          <a:p>
            <a:r>
              <a:rPr lang="en-US" dirty="0"/>
              <a:t>executed by a special-purpose processor in the data channel itself. The CPU initiates</a:t>
            </a:r>
          </a:p>
          <a:p>
            <a:r>
              <a:rPr lang="en-US" dirty="0"/>
              <a:t>an I/O transfer by sending a control signal to the data channel, instructing it to</a:t>
            </a:r>
          </a:p>
          <a:p>
            <a:r>
              <a:rPr lang="en-US" dirty="0"/>
              <a:t>execute a sequence of instructions in memory. The data channel performs its task</a:t>
            </a:r>
          </a:p>
          <a:p>
            <a:r>
              <a:rPr lang="en-US" dirty="0"/>
              <a:t>independently of the CPU and signals the CPU when the operation is complete.</a:t>
            </a:r>
          </a:p>
          <a:p>
            <a:r>
              <a:rPr lang="en-US" dirty="0"/>
              <a:t>This arrangement relieves the CPU of a considerable processing burden.</a:t>
            </a:r>
          </a:p>
          <a:p>
            <a:endParaRPr lang="en-US" dirty="0"/>
          </a:p>
          <a:p>
            <a:r>
              <a:rPr lang="en-US" dirty="0"/>
              <a:t>Another new feature is the multiplexor , which is the central termination</a:t>
            </a:r>
          </a:p>
          <a:p>
            <a:r>
              <a:rPr lang="en-US" dirty="0"/>
              <a:t>point for data channels, the CPU, and memory. The multiplexor schedules access</a:t>
            </a:r>
          </a:p>
          <a:p>
            <a:r>
              <a:rPr lang="en-US" dirty="0"/>
              <a:t>to the memory from the CPU and data channels, allowing these devices to act</a:t>
            </a:r>
          </a:p>
          <a:p>
            <a:r>
              <a:rPr lang="en-US" dirty="0"/>
              <a:t>independently.</a:t>
            </a:r>
            <a:endParaRPr lang="en-US" dirty="0">
              <a:latin typeface="Times New Roman" pitchFamily="-11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61879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2DEA2-F8D7-C549-B179-963DC37A15CB}" type="slidenum">
              <a:rPr lang="en-US"/>
              <a:pPr/>
              <a:t>50</a:t>
            </a:fld>
            <a:endParaRPr lang="en-US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10" charset="0"/>
              </a:rPr>
              <a:t>A single, self-contained transistor is called a </a:t>
            </a:r>
            <a:r>
              <a:rPr lang="en-US" i="1" dirty="0">
                <a:latin typeface="Times New Roman" pitchFamily="-110" charset="0"/>
              </a:rPr>
              <a:t>discrete component. </a:t>
            </a:r>
            <a:r>
              <a:rPr lang="en-US" dirty="0">
                <a:latin typeface="Times New Roman" pitchFamily="-110" charset="0"/>
              </a:rPr>
              <a:t>Throughout the</a:t>
            </a:r>
          </a:p>
          <a:p>
            <a:r>
              <a:rPr lang="en-US" dirty="0">
                <a:latin typeface="Times New Roman" pitchFamily="-110" charset="0"/>
              </a:rPr>
              <a:t>1950s and early 1960s, electronic equipment was composed largely of discrete components—</a:t>
            </a:r>
          </a:p>
          <a:p>
            <a:r>
              <a:rPr lang="en-US" dirty="0">
                <a:latin typeface="Times New Roman" pitchFamily="-110" charset="0"/>
              </a:rPr>
              <a:t>transistors, resistors, capacitors, and so on. Discrete components were</a:t>
            </a:r>
          </a:p>
          <a:p>
            <a:r>
              <a:rPr lang="en-US" dirty="0">
                <a:latin typeface="Times New Roman" pitchFamily="-110" charset="0"/>
              </a:rPr>
              <a:t>manufactured separately, packaged in their own containers, and soldered or wired</a:t>
            </a:r>
          </a:p>
          <a:p>
            <a:r>
              <a:rPr lang="en-US" dirty="0">
                <a:latin typeface="Times New Roman" pitchFamily="-110" charset="0"/>
              </a:rPr>
              <a:t>together onto masonite-like circuit boards, which were then installed in computers,</a:t>
            </a:r>
          </a:p>
          <a:p>
            <a:r>
              <a:rPr lang="en-US" dirty="0">
                <a:latin typeface="Times New Roman" pitchFamily="-110" charset="0"/>
              </a:rPr>
              <a:t>oscilloscopes, and other electronic equipment. Whenever an electronic device called</a:t>
            </a:r>
          </a:p>
          <a:p>
            <a:r>
              <a:rPr lang="en-US" dirty="0">
                <a:latin typeface="Times New Roman" pitchFamily="-110" charset="0"/>
              </a:rPr>
              <a:t>for a transistor, a little tube of metal containing a pinhead-sized piece of silicon</a:t>
            </a:r>
          </a:p>
          <a:p>
            <a:r>
              <a:rPr lang="en-US" dirty="0">
                <a:latin typeface="Times New Roman" pitchFamily="-110" charset="0"/>
              </a:rPr>
              <a:t>had to be soldered to a circuit board. The entire manufacturing process, from transistor</a:t>
            </a:r>
          </a:p>
          <a:p>
            <a:r>
              <a:rPr lang="en-US" dirty="0">
                <a:latin typeface="Times New Roman" pitchFamily="-110" charset="0"/>
              </a:rPr>
              <a:t>to circuit board, was expensive and cumbersome.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These facts of life were beginning to create problems in the computer industry.</a:t>
            </a:r>
          </a:p>
          <a:p>
            <a:r>
              <a:rPr lang="en-US" dirty="0">
                <a:latin typeface="Times New Roman" pitchFamily="-110" charset="0"/>
              </a:rPr>
              <a:t>Early second-generation computers contained about 10,000 transistors. This</a:t>
            </a:r>
          </a:p>
          <a:p>
            <a:r>
              <a:rPr lang="en-US" dirty="0">
                <a:latin typeface="Times New Roman" pitchFamily="-110" charset="0"/>
              </a:rPr>
              <a:t>figure grew to the hundreds of thousands, making the manufacture of newer, more</a:t>
            </a:r>
          </a:p>
          <a:p>
            <a:r>
              <a:rPr lang="en-US" dirty="0">
                <a:latin typeface="Times New Roman" pitchFamily="-110" charset="0"/>
              </a:rPr>
              <a:t>powerful machines increasingly difficult.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In 1958 came the achievement that revolutionized electronics and started the</a:t>
            </a:r>
          </a:p>
          <a:p>
            <a:r>
              <a:rPr lang="en-US" dirty="0">
                <a:latin typeface="Times New Roman" pitchFamily="-110" charset="0"/>
              </a:rPr>
              <a:t>era of microelectronics: the invention of the integrated circuit. It is the </a:t>
            </a:r>
            <a:r>
              <a:rPr lang="en-US" b="1" dirty="0">
                <a:latin typeface="Times New Roman" pitchFamily="-110" charset="0"/>
              </a:rPr>
              <a:t>integrated</a:t>
            </a:r>
          </a:p>
          <a:p>
            <a:r>
              <a:rPr lang="en-US" b="1" dirty="0">
                <a:latin typeface="Times New Roman" pitchFamily="-110" charset="0"/>
              </a:rPr>
              <a:t>circuit </a:t>
            </a:r>
            <a:r>
              <a:rPr lang="en-US" dirty="0">
                <a:latin typeface="Times New Roman" pitchFamily="-110" charset="0"/>
              </a:rPr>
              <a:t>that defines the third generation of computers. In this section, we provide a</a:t>
            </a:r>
          </a:p>
          <a:p>
            <a:r>
              <a:rPr lang="en-US" dirty="0">
                <a:latin typeface="Times New Roman" pitchFamily="-110" charset="0"/>
              </a:rPr>
              <a:t>brief introduction to the technology of integrated circuits. Then we look at perhaps</a:t>
            </a:r>
          </a:p>
          <a:p>
            <a:r>
              <a:rPr lang="en-US" dirty="0">
                <a:latin typeface="Times New Roman" pitchFamily="-110" charset="0"/>
              </a:rPr>
              <a:t>the two most important members of the third generation, both of which were introduced</a:t>
            </a:r>
          </a:p>
          <a:p>
            <a:r>
              <a:rPr lang="en-US" dirty="0">
                <a:latin typeface="Times New Roman" pitchFamily="-110" charset="0"/>
              </a:rPr>
              <a:t>at the beginning of that era: the IBM System/360 and the DEC PDP-8.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02751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8B031C-88DC-764F-B5BB-6ABD6943D909}" type="slidenum">
              <a:rPr lang="en-US"/>
              <a:pPr/>
              <a:t>51</a:t>
            </a:fld>
            <a:endParaRPr lang="en-US" dirty="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10" charset="0"/>
              </a:rPr>
              <a:t>Microelectronics means, literally, “small electronics.” Since</a:t>
            </a:r>
          </a:p>
          <a:p>
            <a:r>
              <a:rPr lang="en-US" dirty="0">
                <a:latin typeface="Times New Roman" pitchFamily="-110" charset="0"/>
              </a:rPr>
              <a:t>the beginnings of digital electronics and the computer industry, there has been a</a:t>
            </a:r>
          </a:p>
          <a:p>
            <a:r>
              <a:rPr lang="en-US" dirty="0">
                <a:latin typeface="Times New Roman" pitchFamily="-110" charset="0"/>
              </a:rPr>
              <a:t>persistent and consistent trend toward the reduction in size of digital electronic</a:t>
            </a:r>
          </a:p>
          <a:p>
            <a:r>
              <a:rPr lang="en-US" dirty="0">
                <a:latin typeface="Times New Roman" pitchFamily="-110" charset="0"/>
              </a:rPr>
              <a:t>circuits. Before examining the implications and benefits of this trend, we need to</a:t>
            </a:r>
          </a:p>
          <a:p>
            <a:r>
              <a:rPr lang="en-US" dirty="0">
                <a:latin typeface="Times New Roman" pitchFamily="-110" charset="0"/>
              </a:rPr>
              <a:t>say something about the nature of digital electronics. A more detailed discussion is</a:t>
            </a:r>
          </a:p>
          <a:p>
            <a:r>
              <a:rPr lang="en-US" dirty="0">
                <a:latin typeface="Times New Roman" pitchFamily="-110" charset="0"/>
              </a:rPr>
              <a:t>found in Chapter 11.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The basic elements of a digital computer, as we know, must perform storage,</a:t>
            </a:r>
          </a:p>
          <a:p>
            <a:r>
              <a:rPr lang="en-US" dirty="0">
                <a:latin typeface="Times New Roman" pitchFamily="-110" charset="0"/>
              </a:rPr>
              <a:t>movement, processing, and control functions. Only two fundamental types of components</a:t>
            </a:r>
          </a:p>
          <a:p>
            <a:r>
              <a:rPr lang="en-US" dirty="0">
                <a:latin typeface="Times New Roman" pitchFamily="-110" charset="0"/>
              </a:rPr>
              <a:t>are required (Figure 1.10): gates and memory cells. A gate is a device that</a:t>
            </a:r>
          </a:p>
          <a:p>
            <a:r>
              <a:rPr lang="en-US" dirty="0">
                <a:latin typeface="Times New Roman" pitchFamily="-110" charset="0"/>
              </a:rPr>
              <a:t>implements a simple Boolean or logical function, such as IF </a:t>
            </a:r>
            <a:r>
              <a:rPr lang="en-US" i="1" dirty="0">
                <a:latin typeface="Times New Roman" pitchFamily="-110" charset="0"/>
              </a:rPr>
              <a:t>A AND B ARE TRUE</a:t>
            </a:r>
          </a:p>
          <a:p>
            <a:r>
              <a:rPr lang="en-US" dirty="0">
                <a:latin typeface="Times New Roman" pitchFamily="-110" charset="0"/>
              </a:rPr>
              <a:t>THEN </a:t>
            </a:r>
            <a:r>
              <a:rPr lang="en-US" i="1" dirty="0">
                <a:latin typeface="Times New Roman" pitchFamily="-110" charset="0"/>
              </a:rPr>
              <a:t>C IS TRUE (AND gate). Such devices are called gates because they control</a:t>
            </a:r>
          </a:p>
          <a:p>
            <a:r>
              <a:rPr lang="en-US" dirty="0">
                <a:latin typeface="Times New Roman" pitchFamily="-110" charset="0"/>
              </a:rPr>
              <a:t>data flow in much the same way that canal gates control the flow of water. The</a:t>
            </a:r>
          </a:p>
          <a:p>
            <a:r>
              <a:rPr lang="en-US" dirty="0">
                <a:latin typeface="Times New Roman" pitchFamily="-110" charset="0"/>
              </a:rPr>
              <a:t>memory cell is a device that can store one bit of data; that is, the device can be in</a:t>
            </a:r>
          </a:p>
          <a:p>
            <a:r>
              <a:rPr lang="en-US" dirty="0">
                <a:latin typeface="Times New Roman" pitchFamily="-110" charset="0"/>
              </a:rPr>
              <a:t>one of two stable states at any time. By interconnecting large numbers of these</a:t>
            </a:r>
          </a:p>
          <a:p>
            <a:r>
              <a:rPr lang="en-US" dirty="0">
                <a:latin typeface="Times New Roman" pitchFamily="-110" charset="0"/>
              </a:rPr>
              <a:t>fundamental devices, we can construct a computer.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8204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Times New Roman" pitchFamily="-110" charset="0"/>
              </a:rPr>
              <a:t>We can relate this to our four</a:t>
            </a:r>
          </a:p>
          <a:p>
            <a:r>
              <a:rPr lang="en-US" dirty="0">
                <a:latin typeface="Times New Roman" pitchFamily="-110" charset="0"/>
              </a:rPr>
              <a:t>basic functions as follows: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• </a:t>
            </a:r>
            <a:r>
              <a:rPr lang="en-US" b="1" dirty="0">
                <a:latin typeface="Times New Roman" pitchFamily="-110" charset="0"/>
              </a:rPr>
              <a:t>Data storage: </a:t>
            </a:r>
            <a:r>
              <a:rPr lang="en-US" dirty="0">
                <a:latin typeface="Times New Roman" pitchFamily="-110" charset="0"/>
              </a:rPr>
              <a:t>Provided by memory cells.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• </a:t>
            </a:r>
            <a:r>
              <a:rPr lang="en-US" b="1" dirty="0">
                <a:latin typeface="Times New Roman" pitchFamily="-110" charset="0"/>
              </a:rPr>
              <a:t>Data processing: </a:t>
            </a:r>
            <a:r>
              <a:rPr lang="en-US" dirty="0">
                <a:latin typeface="Times New Roman" pitchFamily="-110" charset="0"/>
              </a:rPr>
              <a:t>Provided by gates.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• </a:t>
            </a:r>
            <a:r>
              <a:rPr lang="en-US" b="1" dirty="0">
                <a:latin typeface="Times New Roman" pitchFamily="-110" charset="0"/>
              </a:rPr>
              <a:t>Data movement: </a:t>
            </a:r>
            <a:r>
              <a:rPr lang="en-US" dirty="0">
                <a:latin typeface="Times New Roman" pitchFamily="-110" charset="0"/>
              </a:rPr>
              <a:t>The paths among components are used to move data from</a:t>
            </a:r>
          </a:p>
          <a:p>
            <a:r>
              <a:rPr lang="en-US" dirty="0">
                <a:latin typeface="Times New Roman" pitchFamily="-110" charset="0"/>
              </a:rPr>
              <a:t>memory to memory and from memory through gates to memory.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• </a:t>
            </a:r>
            <a:r>
              <a:rPr lang="en-US" b="1" dirty="0">
                <a:latin typeface="Times New Roman" pitchFamily="-110" charset="0"/>
              </a:rPr>
              <a:t>Control: </a:t>
            </a:r>
            <a:r>
              <a:rPr lang="en-US" dirty="0">
                <a:latin typeface="Times New Roman" pitchFamily="-110" charset="0"/>
              </a:rPr>
              <a:t>The paths among components can carry control signals. For example,</a:t>
            </a:r>
          </a:p>
          <a:p>
            <a:r>
              <a:rPr lang="en-US" dirty="0">
                <a:latin typeface="Times New Roman" pitchFamily="-110" charset="0"/>
              </a:rPr>
              <a:t>a gate will have one or two data inputs plus a control signal input that activates</a:t>
            </a:r>
          </a:p>
          <a:p>
            <a:r>
              <a:rPr lang="en-US" dirty="0">
                <a:latin typeface="Times New Roman" pitchFamily="-110" charset="0"/>
              </a:rPr>
              <a:t>the gate. When the control signal is ON, the gate performs its function on the</a:t>
            </a:r>
          </a:p>
          <a:p>
            <a:r>
              <a:rPr lang="en-US" dirty="0">
                <a:latin typeface="Times New Roman" pitchFamily="-110" charset="0"/>
              </a:rPr>
              <a:t>data inputs and produces a data output. Similarly, the memory cell will store</a:t>
            </a:r>
          </a:p>
          <a:p>
            <a:r>
              <a:rPr lang="en-US" dirty="0">
                <a:latin typeface="Times New Roman" pitchFamily="-110" charset="0"/>
              </a:rPr>
              <a:t>the bit that is on its input lead when the WRITE control signal is ON and will</a:t>
            </a:r>
          </a:p>
          <a:p>
            <a:r>
              <a:rPr lang="en-US" dirty="0">
                <a:latin typeface="Times New Roman" pitchFamily="-110" charset="0"/>
              </a:rPr>
              <a:t>place the bit that is in the cell on its output lead when the READ control signal</a:t>
            </a:r>
          </a:p>
          <a:p>
            <a:r>
              <a:rPr lang="en-US" dirty="0">
                <a:latin typeface="Times New Roman" pitchFamily="-110" charset="0"/>
              </a:rPr>
              <a:t>is ON.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Thus, a computer consists of gates, memory cells, and interconnections among these</a:t>
            </a:r>
          </a:p>
          <a:p>
            <a:r>
              <a:rPr lang="en-US" dirty="0">
                <a:latin typeface="Times New Roman" pitchFamily="-110" charset="0"/>
              </a:rPr>
              <a:t>elements. The gates and memory cells are, in turn, constructed of simple digital</a:t>
            </a:r>
          </a:p>
          <a:p>
            <a:r>
              <a:rPr lang="en-US" dirty="0">
                <a:latin typeface="Times New Roman" pitchFamily="-110" charset="0"/>
              </a:rPr>
              <a:t>electronic components.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The integrated circuit exploits the fact that such components as transistors,</a:t>
            </a:r>
          </a:p>
          <a:p>
            <a:r>
              <a:rPr lang="en-US" dirty="0">
                <a:latin typeface="Times New Roman" pitchFamily="-110" charset="0"/>
              </a:rPr>
              <a:t>resistors, and conductors can be fabricated from a semiconductor such as silicon.</a:t>
            </a:r>
          </a:p>
          <a:p>
            <a:r>
              <a:rPr lang="en-US" dirty="0">
                <a:latin typeface="Times New Roman" pitchFamily="-110" charset="0"/>
              </a:rPr>
              <a:t>It is merely an extension of the solid-state art to fabricate an entire circuit in a tiny</a:t>
            </a:r>
          </a:p>
          <a:p>
            <a:r>
              <a:rPr lang="en-US" dirty="0">
                <a:latin typeface="Times New Roman" pitchFamily="-110" charset="0"/>
              </a:rPr>
              <a:t>piece of silicon rather than assemble discrete components made from separate</a:t>
            </a:r>
          </a:p>
          <a:p>
            <a:r>
              <a:rPr lang="en-US" dirty="0">
                <a:latin typeface="Times New Roman" pitchFamily="-110" charset="0"/>
              </a:rPr>
              <a:t>pieces of silicon into the same circuit. Many transistors can be produced at the same</a:t>
            </a:r>
          </a:p>
          <a:p>
            <a:r>
              <a:rPr lang="en-US" dirty="0">
                <a:latin typeface="Times New Roman" pitchFamily="-110" charset="0"/>
              </a:rPr>
              <a:t>time on a single wafer of silicon. Equally important, these transistors can be connected</a:t>
            </a:r>
          </a:p>
          <a:p>
            <a:r>
              <a:rPr lang="en-US" dirty="0">
                <a:latin typeface="Times New Roman" pitchFamily="-110" charset="0"/>
              </a:rPr>
              <a:t>with a process of metallization to form circuits.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94042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-110" charset="0"/>
              </a:rPr>
              <a:t>Figure 1.11 depicts the key concepts in an integrated circuit. A thin </a:t>
            </a:r>
            <a:r>
              <a:rPr lang="en-US" b="1" dirty="0">
                <a:latin typeface="Times New Roman" pitchFamily="-110" charset="0"/>
              </a:rPr>
              <a:t>wafer </a:t>
            </a:r>
            <a:r>
              <a:rPr lang="en-US" dirty="0">
                <a:latin typeface="Times New Roman" pitchFamily="-110" charset="0"/>
              </a:rPr>
              <a:t>of</a:t>
            </a:r>
          </a:p>
          <a:p>
            <a:r>
              <a:rPr lang="en-US" dirty="0">
                <a:latin typeface="Times New Roman" pitchFamily="-110" charset="0"/>
              </a:rPr>
              <a:t>silicon is divided into a matrix of small areas, each a few millimeters square. The</a:t>
            </a:r>
          </a:p>
          <a:p>
            <a:r>
              <a:rPr lang="en-US" dirty="0">
                <a:latin typeface="Times New Roman" pitchFamily="-110" charset="0"/>
              </a:rPr>
              <a:t>identical circuit pattern is fabricated in each area, and the wafer is broken up into</a:t>
            </a:r>
          </a:p>
          <a:p>
            <a:r>
              <a:rPr lang="en-US" b="1" dirty="0">
                <a:latin typeface="Times New Roman" pitchFamily="-110" charset="0"/>
              </a:rPr>
              <a:t>chips. </a:t>
            </a:r>
            <a:r>
              <a:rPr lang="en-US" dirty="0">
                <a:latin typeface="Times New Roman" pitchFamily="-110" charset="0"/>
              </a:rPr>
              <a:t>Each chip consists of many gates and/or memory cells plus a number of input</a:t>
            </a:r>
          </a:p>
          <a:p>
            <a:r>
              <a:rPr lang="en-US" dirty="0">
                <a:latin typeface="Times New Roman" pitchFamily="-110" charset="0"/>
              </a:rPr>
              <a:t>and output attachment points. This chip is then packaged in housing that protects</a:t>
            </a:r>
          </a:p>
          <a:p>
            <a:r>
              <a:rPr lang="en-US" dirty="0">
                <a:latin typeface="Times New Roman" pitchFamily="-110" charset="0"/>
              </a:rPr>
              <a:t>it and provides pins for attachment to devices beyond the chip. A number of these</a:t>
            </a:r>
          </a:p>
          <a:p>
            <a:r>
              <a:rPr lang="en-US" dirty="0">
                <a:latin typeface="Times New Roman" pitchFamily="-110" charset="0"/>
              </a:rPr>
              <a:t>packages can then be interconnected on a printed circuit board to produce larger</a:t>
            </a:r>
          </a:p>
          <a:p>
            <a:r>
              <a:rPr lang="en-US" dirty="0">
                <a:latin typeface="Times New Roman" pitchFamily="-110" charset="0"/>
              </a:rPr>
              <a:t>and more complex circuits.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326490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-110" charset="0"/>
              </a:rPr>
              <a:t>Initially, only a few gates or memory cells could be reliably manufactured</a:t>
            </a:r>
          </a:p>
          <a:p>
            <a:r>
              <a:rPr lang="en-US" dirty="0">
                <a:latin typeface="Times New Roman" pitchFamily="-110" charset="0"/>
              </a:rPr>
              <a:t>and packaged together. These early integrated circuits are referred to as </a:t>
            </a:r>
            <a:r>
              <a:rPr lang="en-US" i="1" dirty="0">
                <a:latin typeface="Times New Roman" pitchFamily="-110" charset="0"/>
              </a:rPr>
              <a:t>small scale</a:t>
            </a:r>
          </a:p>
          <a:p>
            <a:r>
              <a:rPr lang="en-US" i="1" dirty="0">
                <a:latin typeface="Times New Roman" pitchFamily="-110" charset="0"/>
              </a:rPr>
              <a:t>Integration </a:t>
            </a:r>
            <a:r>
              <a:rPr lang="en-US" dirty="0">
                <a:latin typeface="Times New Roman" pitchFamily="-110" charset="0"/>
              </a:rPr>
              <a:t>(SSI). As time went on, it became possible to pack more and more</a:t>
            </a:r>
          </a:p>
          <a:p>
            <a:r>
              <a:rPr lang="en-US" dirty="0">
                <a:latin typeface="Times New Roman" pitchFamily="-110" charset="0"/>
              </a:rPr>
              <a:t>Components on the same chip. This growth in density is illustrated in Figure 1.12; it is</a:t>
            </a:r>
          </a:p>
          <a:p>
            <a:r>
              <a:rPr lang="en-US" dirty="0">
                <a:latin typeface="Times New Roman" pitchFamily="-110" charset="0"/>
              </a:rPr>
              <a:t>one of the most remarkable technological trends ever recorded. 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/>
              <a:t> This figure reflects the</a:t>
            </a:r>
          </a:p>
          <a:p>
            <a:r>
              <a:rPr lang="en-US" dirty="0"/>
              <a:t>famous Moore’s law, which was propounded by Gordon Moore, cofounder of Intel,</a:t>
            </a:r>
          </a:p>
          <a:p>
            <a:r>
              <a:rPr lang="en-US" dirty="0"/>
              <a:t>in 1965 [MOOR65]. Moore observed that the number of transistors that could be</a:t>
            </a:r>
          </a:p>
          <a:p>
            <a:r>
              <a:rPr lang="en-US" dirty="0"/>
              <a:t>put on a single chip was doubling every year and correctly predicted that this pace</a:t>
            </a:r>
          </a:p>
          <a:p>
            <a:r>
              <a:rPr lang="en-US" dirty="0"/>
              <a:t>would continue into the near future. To the surprise of many, including Moore, the</a:t>
            </a:r>
          </a:p>
          <a:p>
            <a:r>
              <a:rPr lang="en-US" dirty="0"/>
              <a:t>pace continued year after year and decade after decade. The pace slowed to a doubling</a:t>
            </a:r>
          </a:p>
          <a:p>
            <a:r>
              <a:rPr lang="en-US" dirty="0"/>
              <a:t>every 18 months in the 1970s but has sustained that rate ever since.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95252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560E96-BBD6-D646-9A0C-7A699AC6A9BD}" type="slidenum">
              <a:rPr lang="en-US"/>
              <a:pPr/>
              <a:t>55</a:t>
            </a:fld>
            <a:endParaRPr lang="en-US" dirty="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10" charset="0"/>
              </a:rPr>
              <a:t>The consequences of Moore’s law are profound: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1. The cost of a chip has remained virtually unchanged during this period of</a:t>
            </a:r>
          </a:p>
          <a:p>
            <a:r>
              <a:rPr lang="en-US" dirty="0">
                <a:latin typeface="Times New Roman" pitchFamily="-110" charset="0"/>
              </a:rPr>
              <a:t>rapid growth in density. This means that the cost of computer logic and memory</a:t>
            </a:r>
          </a:p>
          <a:p>
            <a:r>
              <a:rPr lang="en-US" dirty="0">
                <a:latin typeface="Times New Roman" pitchFamily="-110" charset="0"/>
              </a:rPr>
              <a:t>circuitry has fallen at a dramatic rate.</a:t>
            </a:r>
          </a:p>
          <a:p>
            <a:endParaRPr lang="en-US" b="1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2. Because logic and memory elements are placed closer together on more</a:t>
            </a:r>
          </a:p>
          <a:p>
            <a:r>
              <a:rPr lang="en-US" dirty="0">
                <a:latin typeface="Times New Roman" pitchFamily="-110" charset="0"/>
              </a:rPr>
              <a:t>densely packed chips, the electrical path length is shortened, increasing</a:t>
            </a:r>
          </a:p>
          <a:p>
            <a:r>
              <a:rPr lang="en-US" dirty="0">
                <a:latin typeface="Times New Roman" pitchFamily="-110" charset="0"/>
              </a:rPr>
              <a:t>operating speed.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3. The computer becomes smaller, making it more convenient to place in a</a:t>
            </a:r>
          </a:p>
          <a:p>
            <a:r>
              <a:rPr lang="en-US" dirty="0">
                <a:latin typeface="Times New Roman" pitchFamily="-110" charset="0"/>
              </a:rPr>
              <a:t>variety of environments.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4. There is a reduction in power and cooling requirements.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5. The interconnections on the integrated circuit are much more reliable than</a:t>
            </a:r>
          </a:p>
          <a:p>
            <a:r>
              <a:rPr lang="en-US" dirty="0">
                <a:latin typeface="Times New Roman" pitchFamily="-110" charset="0"/>
              </a:rPr>
              <a:t>solder connections. With more circuitry on each chip, there are fewer interchip</a:t>
            </a:r>
          </a:p>
          <a:p>
            <a:r>
              <a:rPr lang="en-US" dirty="0">
                <a:latin typeface="Times New Roman" pitchFamily="-110" charset="0"/>
              </a:rPr>
              <a:t>connections.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322558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itchFamily="-110" charset="0"/>
              </a:rPr>
              <a:t>By 1964, IBM had a firm grip on the computer market with</a:t>
            </a:r>
          </a:p>
          <a:p>
            <a:r>
              <a:rPr lang="en-US" dirty="0">
                <a:latin typeface="Times New Roman" pitchFamily="-110" charset="0"/>
              </a:rPr>
              <a:t>its 7000 series of machines. In that year, IBM announced the System/360, a new</a:t>
            </a:r>
          </a:p>
          <a:p>
            <a:r>
              <a:rPr lang="en-US" dirty="0">
                <a:latin typeface="Times New Roman" pitchFamily="-110" charset="0"/>
              </a:rPr>
              <a:t>family of computer products. Although the announcement itself was no surprise, it</a:t>
            </a:r>
          </a:p>
          <a:p>
            <a:r>
              <a:rPr lang="en-US" dirty="0">
                <a:latin typeface="Times New Roman" pitchFamily="-110" charset="0"/>
              </a:rPr>
              <a:t>contained some unpleasant news for current IBM customers: the 360 product line</a:t>
            </a:r>
          </a:p>
          <a:p>
            <a:r>
              <a:rPr lang="en-US" dirty="0">
                <a:latin typeface="Times New Roman" pitchFamily="-110" charset="0"/>
              </a:rPr>
              <a:t>was incompatible with older IBM machines. Thus, the transition to the 360 would be</a:t>
            </a:r>
          </a:p>
          <a:p>
            <a:r>
              <a:rPr lang="en-US" dirty="0">
                <a:latin typeface="Times New Roman" pitchFamily="-110" charset="0"/>
              </a:rPr>
              <a:t>difficult for the current customer base. This was a bold step by IBM, but one IBM felt</a:t>
            </a:r>
          </a:p>
          <a:p>
            <a:r>
              <a:rPr lang="en-US" dirty="0">
                <a:latin typeface="Times New Roman" pitchFamily="-110" charset="0"/>
              </a:rPr>
              <a:t>was necessary to break out of some of the constraints of the 7000 architecture and</a:t>
            </a:r>
          </a:p>
          <a:p>
            <a:r>
              <a:rPr lang="en-US" dirty="0">
                <a:latin typeface="Times New Roman" pitchFamily="-110" charset="0"/>
              </a:rPr>
              <a:t>to produce a system capable of evolving with the new integrated circuit technology</a:t>
            </a:r>
          </a:p>
          <a:p>
            <a:r>
              <a:rPr lang="en-US" dirty="0">
                <a:latin typeface="Times New Roman" pitchFamily="-110" charset="0"/>
              </a:rPr>
              <a:t>[PADE81, GIFF87]. The strategy paid off both financially and technically. The 360</a:t>
            </a:r>
          </a:p>
          <a:p>
            <a:r>
              <a:rPr lang="en-US" dirty="0">
                <a:latin typeface="Times New Roman" pitchFamily="-110" charset="0"/>
              </a:rPr>
              <a:t>was the success of the decade and cemented IBM as the overwhelmingly dominant</a:t>
            </a:r>
          </a:p>
          <a:p>
            <a:r>
              <a:rPr lang="en-US" dirty="0">
                <a:latin typeface="Times New Roman" pitchFamily="-110" charset="0"/>
              </a:rPr>
              <a:t>computer vendor, with a market share above 70%. And, with some modifications</a:t>
            </a:r>
          </a:p>
          <a:p>
            <a:r>
              <a:rPr lang="en-US" dirty="0">
                <a:latin typeface="Times New Roman" pitchFamily="-110" charset="0"/>
              </a:rPr>
              <a:t>and extensions, the architecture of the 360 remains to this day the architecture</a:t>
            </a:r>
          </a:p>
          <a:p>
            <a:r>
              <a:rPr lang="en-US" dirty="0">
                <a:latin typeface="Times New Roman" pitchFamily="-110" charset="0"/>
              </a:rPr>
              <a:t>of IBM’s mainframe computers. Examples using this architecture can be found</a:t>
            </a:r>
          </a:p>
          <a:p>
            <a:r>
              <a:rPr lang="en-US" dirty="0">
                <a:latin typeface="Times New Roman" pitchFamily="-110" charset="0"/>
              </a:rPr>
              <a:t>throughout this text.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The System/360 was the industry’s first planned family of computers. The</a:t>
            </a:r>
          </a:p>
          <a:p>
            <a:r>
              <a:rPr lang="en-US" dirty="0">
                <a:latin typeface="Times New Roman" pitchFamily="-110" charset="0"/>
              </a:rPr>
              <a:t>family covered a wide range of performance and cost. The models were compatible in the sense that</a:t>
            </a:r>
          </a:p>
          <a:p>
            <a:r>
              <a:rPr lang="en-US" dirty="0">
                <a:latin typeface="Times New Roman" pitchFamily="-110" charset="0"/>
              </a:rPr>
              <a:t>a program written for one model should be capable of being executed by another</a:t>
            </a:r>
          </a:p>
          <a:p>
            <a:r>
              <a:rPr lang="en-US" dirty="0">
                <a:latin typeface="Times New Roman" pitchFamily="-110" charset="0"/>
              </a:rPr>
              <a:t>model in the series, with only a difference in the time it takes to execute.</a:t>
            </a:r>
          </a:p>
          <a:p>
            <a:endParaRPr lang="en-US" dirty="0">
              <a:latin typeface="Times New Roman" pitchFamily="-11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82407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10" charset="0"/>
              </a:rPr>
              <a:t>The concept of a family of compatible computers was both novel and</a:t>
            </a:r>
          </a:p>
          <a:p>
            <a:r>
              <a:rPr lang="en-US" dirty="0">
                <a:latin typeface="Times New Roman" pitchFamily="-110" charset="0"/>
              </a:rPr>
              <a:t>extremely successful. A customer with modest requirements and a budget to match</a:t>
            </a:r>
          </a:p>
          <a:p>
            <a:r>
              <a:rPr lang="en-US" dirty="0">
                <a:latin typeface="Times New Roman" pitchFamily="-110" charset="0"/>
              </a:rPr>
              <a:t>could start with the relatively inexpensive Model 30. Later, if the customer’s needs</a:t>
            </a:r>
          </a:p>
          <a:p>
            <a:r>
              <a:rPr lang="en-US" dirty="0">
                <a:latin typeface="Times New Roman" pitchFamily="-110" charset="0"/>
              </a:rPr>
              <a:t>grew, it was possible to upgrade to a faster machine with more memory without</a:t>
            </a:r>
          </a:p>
          <a:p>
            <a:r>
              <a:rPr lang="en-US" dirty="0">
                <a:latin typeface="Times New Roman" pitchFamily="-110" charset="0"/>
              </a:rPr>
              <a:t>sacrificing the investment in already-developed software. The characteristics of a</a:t>
            </a:r>
          </a:p>
          <a:p>
            <a:r>
              <a:rPr lang="en-US" dirty="0">
                <a:latin typeface="Times New Roman" pitchFamily="-110" charset="0"/>
              </a:rPr>
              <a:t>family are as follows: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• </a:t>
            </a:r>
            <a:r>
              <a:rPr lang="en-US" b="1" dirty="0">
                <a:latin typeface="Times New Roman" pitchFamily="-110" charset="0"/>
              </a:rPr>
              <a:t>Similar or identical instruction set: </a:t>
            </a:r>
            <a:r>
              <a:rPr lang="en-US" dirty="0">
                <a:latin typeface="Times New Roman" pitchFamily="-110" charset="0"/>
              </a:rPr>
              <a:t>In many cases, the exact same set of machine</a:t>
            </a:r>
          </a:p>
          <a:p>
            <a:r>
              <a:rPr lang="en-US" dirty="0">
                <a:latin typeface="Times New Roman" pitchFamily="-110" charset="0"/>
              </a:rPr>
              <a:t>instructions is supported on all members of the family. Thus, a program that</a:t>
            </a:r>
          </a:p>
          <a:p>
            <a:r>
              <a:rPr lang="en-US" dirty="0">
                <a:latin typeface="Times New Roman" pitchFamily="-110" charset="0"/>
              </a:rPr>
              <a:t>executes on one machine will also execute on any other. In some cases, the</a:t>
            </a:r>
          </a:p>
          <a:p>
            <a:r>
              <a:rPr lang="en-US" dirty="0">
                <a:latin typeface="Times New Roman" pitchFamily="-110" charset="0"/>
              </a:rPr>
              <a:t>lower end of the family has an instruction set that is a subset of that of the top</a:t>
            </a:r>
          </a:p>
          <a:p>
            <a:r>
              <a:rPr lang="en-US" dirty="0">
                <a:latin typeface="Times New Roman" pitchFamily="-110" charset="0"/>
              </a:rPr>
              <a:t>end of the family. This means that programs can move up but not down.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• </a:t>
            </a:r>
            <a:r>
              <a:rPr lang="en-US" b="1" dirty="0">
                <a:latin typeface="Times New Roman" pitchFamily="-110" charset="0"/>
              </a:rPr>
              <a:t>Similar or identical operating system: </a:t>
            </a:r>
            <a:r>
              <a:rPr lang="en-US" dirty="0">
                <a:latin typeface="Times New Roman" pitchFamily="-110" charset="0"/>
              </a:rPr>
              <a:t>The same basic operating system is</a:t>
            </a:r>
          </a:p>
          <a:p>
            <a:r>
              <a:rPr lang="en-US" dirty="0">
                <a:latin typeface="Times New Roman" pitchFamily="-110" charset="0"/>
              </a:rPr>
              <a:t>available for all family members. In some cases, additional features are added</a:t>
            </a:r>
          </a:p>
          <a:p>
            <a:r>
              <a:rPr lang="en-US" dirty="0">
                <a:latin typeface="Times New Roman" pitchFamily="-110" charset="0"/>
              </a:rPr>
              <a:t>to the higher-end members.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• </a:t>
            </a:r>
            <a:r>
              <a:rPr lang="en-US" b="1" dirty="0">
                <a:latin typeface="Times New Roman" pitchFamily="-110" charset="0"/>
              </a:rPr>
              <a:t>Increasing speed: </a:t>
            </a:r>
            <a:r>
              <a:rPr lang="en-US" dirty="0">
                <a:latin typeface="Times New Roman" pitchFamily="-110" charset="0"/>
              </a:rPr>
              <a:t>The rate of instruction execution increases in going from</a:t>
            </a:r>
          </a:p>
          <a:p>
            <a:r>
              <a:rPr lang="en-US" dirty="0">
                <a:latin typeface="Times New Roman" pitchFamily="-110" charset="0"/>
              </a:rPr>
              <a:t>lower to higher family members.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• </a:t>
            </a:r>
            <a:r>
              <a:rPr lang="en-US" b="1" dirty="0">
                <a:latin typeface="Times New Roman" pitchFamily="-110" charset="0"/>
              </a:rPr>
              <a:t>Increasing number of I /O ports: </a:t>
            </a:r>
            <a:r>
              <a:rPr lang="en-US" dirty="0">
                <a:latin typeface="Times New Roman" pitchFamily="-110" charset="0"/>
              </a:rPr>
              <a:t>The number of I/O ports increases in going</a:t>
            </a:r>
          </a:p>
          <a:p>
            <a:r>
              <a:rPr lang="en-US" dirty="0">
                <a:latin typeface="Times New Roman" pitchFamily="-110" charset="0"/>
              </a:rPr>
              <a:t>from lower to higher family members.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• </a:t>
            </a:r>
            <a:r>
              <a:rPr lang="en-US" b="1" dirty="0">
                <a:latin typeface="Times New Roman" pitchFamily="-110" charset="0"/>
              </a:rPr>
              <a:t>Increasing memory size: </a:t>
            </a:r>
            <a:r>
              <a:rPr lang="en-US" dirty="0">
                <a:latin typeface="Times New Roman" pitchFamily="-110" charset="0"/>
              </a:rPr>
              <a:t>The size of main memory increases in going from</a:t>
            </a:r>
          </a:p>
          <a:p>
            <a:r>
              <a:rPr lang="en-US" dirty="0">
                <a:latin typeface="Times New Roman" pitchFamily="-110" charset="0"/>
              </a:rPr>
              <a:t>lower to higher family members.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• </a:t>
            </a:r>
            <a:r>
              <a:rPr lang="en-US" b="1" dirty="0">
                <a:latin typeface="Times New Roman" pitchFamily="-110" charset="0"/>
              </a:rPr>
              <a:t>Increasing cost: </a:t>
            </a:r>
            <a:r>
              <a:rPr lang="en-US" dirty="0">
                <a:latin typeface="Times New Roman" pitchFamily="-110" charset="0"/>
              </a:rPr>
              <a:t>At a given point in time, the cost of a system increases in going</a:t>
            </a:r>
          </a:p>
          <a:p>
            <a:r>
              <a:rPr lang="en-US" dirty="0">
                <a:latin typeface="Times New Roman" pitchFamily="-110" charset="0"/>
              </a:rPr>
              <a:t>from lower to higher family members.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How could such a family concept be implemented? Differences were achieved</a:t>
            </a:r>
          </a:p>
          <a:p>
            <a:r>
              <a:rPr lang="en-US" dirty="0">
                <a:latin typeface="Times New Roman" pitchFamily="-110" charset="0"/>
              </a:rPr>
              <a:t>based on three factors: basic speed, size, and degree of simultaneity [STEV64]. For</a:t>
            </a:r>
          </a:p>
          <a:p>
            <a:r>
              <a:rPr lang="en-US" dirty="0">
                <a:latin typeface="Times New Roman" pitchFamily="-110" charset="0"/>
              </a:rPr>
              <a:t>example, greater speed in the execution of a given instruction could be gained by</a:t>
            </a:r>
          </a:p>
          <a:p>
            <a:r>
              <a:rPr lang="en-US" dirty="0">
                <a:latin typeface="Times New Roman" pitchFamily="-110" charset="0"/>
              </a:rPr>
              <a:t>the use of more complex circuitry in the ALU, allowing </a:t>
            </a:r>
            <a:r>
              <a:rPr lang="en-US" dirty="0" err="1">
                <a:latin typeface="Times New Roman" pitchFamily="-110" charset="0"/>
              </a:rPr>
              <a:t>suboperations</a:t>
            </a:r>
            <a:r>
              <a:rPr lang="en-US" dirty="0">
                <a:latin typeface="Times New Roman" pitchFamily="-110" charset="0"/>
              </a:rPr>
              <a:t> to be carried</a:t>
            </a:r>
          </a:p>
          <a:p>
            <a:r>
              <a:rPr lang="en-US" dirty="0">
                <a:latin typeface="Times New Roman" pitchFamily="-110" charset="0"/>
              </a:rPr>
              <a:t>out in parallel. Another way of increasing speed was to increase the width of the</a:t>
            </a:r>
          </a:p>
          <a:p>
            <a:r>
              <a:rPr lang="en-US" dirty="0">
                <a:latin typeface="Times New Roman" pitchFamily="-110" charset="0"/>
              </a:rPr>
              <a:t>data path between main memory and the CPU. On the Model 30, only 1 byte (8 bits)</a:t>
            </a:r>
          </a:p>
          <a:p>
            <a:r>
              <a:rPr lang="en-US" dirty="0">
                <a:latin typeface="Times New Roman" pitchFamily="-110" charset="0"/>
              </a:rPr>
              <a:t>could be fetched from main memory at a time, whereas 8 bytes could be fetched at</a:t>
            </a:r>
          </a:p>
          <a:p>
            <a:r>
              <a:rPr lang="en-US" dirty="0">
                <a:latin typeface="Times New Roman" pitchFamily="-110" charset="0"/>
              </a:rPr>
              <a:t>a time on the Model 75.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The System/360 not only dictated the future course of IBM but also had a</a:t>
            </a:r>
          </a:p>
          <a:p>
            <a:r>
              <a:rPr lang="en-US" dirty="0">
                <a:latin typeface="Times New Roman" pitchFamily="-110" charset="0"/>
              </a:rPr>
              <a:t>profound impact on the entire industry. Many of its features have become standard on </a:t>
            </a:r>
          </a:p>
          <a:p>
            <a:r>
              <a:rPr lang="en-US" dirty="0">
                <a:latin typeface="Times New Roman" pitchFamily="-110" charset="0"/>
              </a:rPr>
              <a:t>other large computers.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44130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896AEF-E164-41E1-8B4C-4F6A7B32323A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858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6CBC27-C47F-FE4C-AAB2-D4E8A3D6C6BF}" type="slidenum">
              <a:rPr lang="en-US"/>
              <a:pPr/>
              <a:t>59</a:t>
            </a:fld>
            <a:endParaRPr lang="en-US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same year that IBM shipped its first System/360, another</a:t>
            </a:r>
          </a:p>
          <a:p>
            <a:r>
              <a:rPr lang="en-US" dirty="0"/>
              <a:t>momentous first shipment occurred: PDP-8</a:t>
            </a:r>
          </a:p>
          <a:p>
            <a:r>
              <a:rPr lang="en-US" dirty="0"/>
              <a:t>from Digital Equipment Corporation(DEC). At a time when the average </a:t>
            </a:r>
          </a:p>
          <a:p>
            <a:r>
              <a:rPr lang="en-US" dirty="0"/>
              <a:t>computer required an air-conditioned room, the PDP-8</a:t>
            </a:r>
          </a:p>
          <a:p>
            <a:r>
              <a:rPr lang="en-US" dirty="0"/>
              <a:t>(dubbed a minicomputer by the industry, after the miniskirt of the day)</a:t>
            </a:r>
          </a:p>
          <a:p>
            <a:r>
              <a:rPr lang="en-US" dirty="0"/>
              <a:t>was small enough that it could be placed on top of a lab bench or be built into</a:t>
            </a:r>
          </a:p>
          <a:p>
            <a:r>
              <a:rPr lang="en-US" dirty="0"/>
              <a:t>other equipment. It could not do everything the mainframe could, but at $16,000, it</a:t>
            </a:r>
          </a:p>
          <a:p>
            <a:r>
              <a:rPr lang="en-US" dirty="0"/>
              <a:t>was cheap enough for each lab technician to have one. In contrast, the System/360</a:t>
            </a:r>
          </a:p>
          <a:p>
            <a:r>
              <a:rPr lang="en-US" dirty="0"/>
              <a:t>series of mainframe computers introduced just a few months before cost hundreds</a:t>
            </a:r>
          </a:p>
          <a:p>
            <a:r>
              <a:rPr lang="en-US" dirty="0"/>
              <a:t>of thousands of dollars.</a:t>
            </a:r>
          </a:p>
          <a:p>
            <a:endParaRPr lang="en-US" dirty="0"/>
          </a:p>
          <a:p>
            <a:r>
              <a:rPr lang="en-US" dirty="0"/>
              <a:t>The low cost and small size of the PDP-8</a:t>
            </a:r>
          </a:p>
          <a:p>
            <a:r>
              <a:rPr lang="en-US" dirty="0"/>
              <a:t>enabled another manufacturer to purchase a PDP-8</a:t>
            </a:r>
          </a:p>
          <a:p>
            <a:r>
              <a:rPr lang="en-US" dirty="0"/>
              <a:t>and integrate it into a total system for resale. These other manufacturers</a:t>
            </a:r>
          </a:p>
          <a:p>
            <a:r>
              <a:rPr lang="en-US" dirty="0"/>
              <a:t>came to be known as original equipment manufacturers (OEMs) , and the</a:t>
            </a:r>
          </a:p>
          <a:p>
            <a:r>
              <a:rPr lang="en-US" dirty="0"/>
              <a:t>OEM market became and remains a major segment of the computer marketplace.</a:t>
            </a:r>
          </a:p>
          <a:p>
            <a:endParaRPr lang="en-US" dirty="0"/>
          </a:p>
          <a:p>
            <a:r>
              <a:rPr lang="en-US" dirty="0"/>
              <a:t>In contrast to the central-switched architecture (Figure 1.9) used by IBM on its</a:t>
            </a:r>
          </a:p>
          <a:p>
            <a:r>
              <a:rPr lang="en-US" dirty="0"/>
              <a:t>700/7000 and 360 systems, later models of the PDP-8</a:t>
            </a:r>
          </a:p>
          <a:p>
            <a:r>
              <a:rPr lang="en-US" dirty="0"/>
              <a:t>used a structure that became virtually</a:t>
            </a:r>
          </a:p>
          <a:p>
            <a:r>
              <a:rPr lang="en-US" dirty="0"/>
              <a:t>universal for microcomputers: the bus structure. This is illustrated in Figure 1.13.</a:t>
            </a:r>
          </a:p>
          <a:p>
            <a:r>
              <a:rPr lang="en-US" dirty="0"/>
              <a:t>The PDP-8 bus, called the Omnibus, consists of 96 separate signal paths, used to carry</a:t>
            </a:r>
          </a:p>
          <a:p>
            <a:r>
              <a:rPr lang="en-US" dirty="0"/>
              <a:t>control, address, and data signals. Because all system components share a common</a:t>
            </a:r>
          </a:p>
          <a:p>
            <a:r>
              <a:rPr lang="en-US" dirty="0"/>
              <a:t>set of signal paths, their use can be controlled by the CPU. This architecture is highly</a:t>
            </a:r>
          </a:p>
          <a:p>
            <a:r>
              <a:rPr lang="en-US" dirty="0"/>
              <a:t> flexible, allowing modules to be plugged into the bus to create various configurations.</a:t>
            </a:r>
          </a:p>
          <a:p>
            <a:r>
              <a:rPr lang="en-US" dirty="0"/>
              <a:t>It is only in recent years that the bus structure has given way to a structure known as</a:t>
            </a:r>
          </a:p>
          <a:p>
            <a:r>
              <a:rPr lang="en-US" dirty="0"/>
              <a:t>Point-to-point interconnect, described in Chapter 3.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4751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EE268B4-888F-40A1-9509-BD77FADCD41D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504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19CD7E-4F7A-9B44-863C-1B45C56F48EF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the structure and functioning of a computer are, in essence, simple. Figure 1.1</a:t>
            </a:r>
          </a:p>
          <a:p>
            <a:r>
              <a:rPr lang="en-US" dirty="0"/>
              <a:t>depicts the basic functions that a computer can perform. In general terms, there are</a:t>
            </a:r>
          </a:p>
          <a:p>
            <a:r>
              <a:rPr lang="en-US" dirty="0"/>
              <a:t>only four:</a:t>
            </a:r>
          </a:p>
          <a:p>
            <a:endParaRPr lang="en-US" dirty="0"/>
          </a:p>
          <a:p>
            <a:r>
              <a:rPr lang="en-US" b="1" dirty="0"/>
              <a:t>Data Processing. </a:t>
            </a:r>
            <a:r>
              <a:rPr lang="en-US" dirty="0"/>
              <a:t>The data may take a wide</a:t>
            </a:r>
          </a:p>
          <a:p>
            <a:r>
              <a:rPr lang="en-US" dirty="0"/>
              <a:t>variety of forms, and the range of processing requirements is broad. However, we</a:t>
            </a:r>
          </a:p>
          <a:p>
            <a:r>
              <a:rPr lang="en-US" dirty="0"/>
              <a:t>shall see that there are only a few fundamental methods or types of data processing.</a:t>
            </a:r>
          </a:p>
          <a:p>
            <a:endParaRPr lang="en-US" dirty="0"/>
          </a:p>
          <a:p>
            <a:r>
              <a:rPr lang="en-US" b="1" dirty="0"/>
              <a:t>Data Storage. </a:t>
            </a:r>
            <a:r>
              <a:rPr lang="en-US" dirty="0"/>
              <a:t>Even if the computer is processing</a:t>
            </a:r>
          </a:p>
          <a:p>
            <a:r>
              <a:rPr lang="en-US" dirty="0"/>
              <a:t>data on the fly (i.e., data come in and get processed, and the results go out</a:t>
            </a:r>
          </a:p>
          <a:p>
            <a:r>
              <a:rPr lang="en-US" dirty="0"/>
              <a:t>immediately), the computer must temporarily store at least those pieces of data</a:t>
            </a:r>
          </a:p>
          <a:p>
            <a:r>
              <a:rPr lang="en-US" dirty="0"/>
              <a:t>that are being worked on at any given moment. Thus, there is at least a short-term</a:t>
            </a:r>
          </a:p>
          <a:p>
            <a:r>
              <a:rPr lang="en-US" dirty="0"/>
              <a:t>data storage function. Equally important, the computer performs a long-term data</a:t>
            </a:r>
          </a:p>
          <a:p>
            <a:r>
              <a:rPr lang="en-US" dirty="0"/>
              <a:t>storage function. Files of data are stored on the computer for subsequent retrieval</a:t>
            </a:r>
          </a:p>
          <a:p>
            <a:r>
              <a:rPr lang="en-US" dirty="0"/>
              <a:t>and update.</a:t>
            </a:r>
          </a:p>
          <a:p>
            <a:endParaRPr lang="en-US" dirty="0"/>
          </a:p>
          <a:p>
            <a:r>
              <a:rPr lang="en-US" b="1" dirty="0"/>
              <a:t>Data Movement. </a:t>
            </a:r>
            <a:r>
              <a:rPr lang="en-US" dirty="0"/>
              <a:t>The computer’s operating environment consists of devices that serve as</a:t>
            </a:r>
          </a:p>
          <a:p>
            <a:r>
              <a:rPr lang="en-US" dirty="0"/>
              <a:t>either sources or destinations of data. When data are received from or delivered to</a:t>
            </a:r>
          </a:p>
          <a:p>
            <a:r>
              <a:rPr lang="en-US" dirty="0"/>
              <a:t>a device that is directly connected to the computer, the process is known as </a:t>
            </a:r>
            <a:r>
              <a:rPr lang="en-US" i="1" dirty="0"/>
              <a:t>input–</a:t>
            </a:r>
          </a:p>
          <a:p>
            <a:r>
              <a:rPr lang="en-US" i="1" dirty="0"/>
              <a:t>output (I/O), and the device is referred to as a peripheral. When data are moved</a:t>
            </a:r>
          </a:p>
          <a:p>
            <a:r>
              <a:rPr lang="en-US" dirty="0"/>
              <a:t>over longer distances, to or from a remote device, the process is known as </a:t>
            </a:r>
            <a:r>
              <a:rPr lang="en-US" i="1" dirty="0"/>
              <a:t>data</a:t>
            </a:r>
          </a:p>
          <a:p>
            <a:r>
              <a:rPr lang="en-US" i="1" dirty="0"/>
              <a:t>communications.</a:t>
            </a:r>
          </a:p>
          <a:p>
            <a:endParaRPr lang="en-US" dirty="0"/>
          </a:p>
          <a:p>
            <a:r>
              <a:rPr lang="en-US" b="1" dirty="0"/>
              <a:t>Control. </a:t>
            </a:r>
            <a:r>
              <a:rPr lang="en-US" dirty="0"/>
              <a:t>Within the computer, a control unit manages the computer’s resources and orchestrates the</a:t>
            </a:r>
          </a:p>
          <a:p>
            <a:r>
              <a:rPr lang="en-US" dirty="0"/>
              <a:t>performance of its functional parts in response to those instructions.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64543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We now look in a general way at the internal structure of a computer. We begin with</a:t>
            </a:r>
          </a:p>
          <a:p>
            <a:r>
              <a:rPr lang="en-US" dirty="0"/>
              <a:t>a traditional computer with a single processor that employs a </a:t>
            </a:r>
            <a:r>
              <a:rPr lang="en-US" dirty="0" err="1"/>
              <a:t>microprogrammed</a:t>
            </a:r>
            <a:endParaRPr lang="en-US" dirty="0"/>
          </a:p>
          <a:p>
            <a:r>
              <a:rPr lang="en-US" dirty="0"/>
              <a:t>control unit, then examine a typical multicore structure.</a:t>
            </a:r>
          </a:p>
          <a:p>
            <a:endParaRPr lang="en-US" dirty="0"/>
          </a:p>
          <a:p>
            <a:r>
              <a:rPr lang="en-US" dirty="0"/>
              <a:t> Figure 1.1 provides a hierarchical view</a:t>
            </a:r>
          </a:p>
          <a:p>
            <a:r>
              <a:rPr lang="en-US" dirty="0"/>
              <a:t>of the internal structure of a traditional single-processor computer.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95435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535A1B1-C60F-4059-88FA-344C071C8635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88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8F3FDB1-5A36-4B7B-8899-6EFCA94BC1E0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574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75F6458-B5D3-4D6B-AA1C-02E7F08B3643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309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2016 Pearson Education, Inc., Hoboken, NJ. All rights reserved.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A456-49CB-4C29-9BD0-0684F712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74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47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61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7507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9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5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81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6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28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27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A456-49CB-4C29-9BD0-0684F712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19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7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7544" y="3658394"/>
            <a:ext cx="685800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William Stallings </a:t>
            </a:r>
            <a:br>
              <a:rPr lang="en-GB" dirty="0"/>
            </a:br>
            <a:r>
              <a:rPr lang="en-GB" dirty="0"/>
              <a:t>Computer Organization </a:t>
            </a:r>
            <a:br>
              <a:rPr lang="en-GB" dirty="0"/>
            </a:br>
            <a:r>
              <a:rPr lang="en-GB" dirty="0"/>
              <a:t>and Architecture</a:t>
            </a:r>
            <a:br>
              <a:rPr lang="en-GB" dirty="0"/>
            </a:br>
            <a:r>
              <a:rPr lang="en-GB" dirty="0"/>
              <a:t>Compiled by: Abdul Haseeb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2016 Pearson Education, Inc., Hoboken, NJ. All rights reserved.</a:t>
            </a:r>
          </a:p>
        </p:txBody>
      </p:sp>
      <p:pic>
        <p:nvPicPr>
          <p:cNvPr id="3" name="Picture 2" descr="Snapshot 2012-06-08 00-57-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3649579" cy="2667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3000"/>
              </a:schemeClr>
            </a:outerShdw>
            <a:reflection stA="50000" endPos="75000" dist="12700" dir="5400000" sy="-100000" algn="bl" rotWithShape="0"/>
            <a:softEdge rad="88900"/>
          </a:effectLst>
        </p:spPr>
      </p:pic>
      <p:sp>
        <p:nvSpPr>
          <p:cNvPr id="4" name="TextBox 3"/>
          <p:cNvSpPr txBox="1"/>
          <p:nvPr/>
        </p:nvSpPr>
        <p:spPr>
          <a:xfrm>
            <a:off x="-1534472" y="178602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 of 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‘Family’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computer family is a category of computers with similar designs and microprocessors that are compatible. </a:t>
            </a:r>
          </a:p>
          <a:p>
            <a:endParaRPr lang="en-US" dirty="0"/>
          </a:p>
          <a:p>
            <a:r>
              <a:rPr lang="en-US" dirty="0"/>
              <a:t>Good examples of different computer families are the IBM or PC family versus the Apple or Mac family of computers</a:t>
            </a:r>
          </a:p>
          <a:p>
            <a:endParaRPr lang="en-US" dirty="0"/>
          </a:p>
          <a:p>
            <a:r>
              <a:rPr lang="en-US" dirty="0"/>
              <a:t>Mostly, all computer families have successive generations, they do share the same architecture. But there are always exceptions </a:t>
            </a:r>
          </a:p>
        </p:txBody>
      </p:sp>
    </p:spTree>
    <p:extLst>
      <p:ext uri="{BB962C8B-B14F-4D97-AF65-F5344CB8AC3E}">
        <p14:creationId xmlns:p14="http://schemas.microsoft.com/office/powerpoint/2010/main" val="244512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528" y="404664"/>
            <a:ext cx="7556500" cy="1116012"/>
          </a:xfrm>
        </p:spPr>
        <p:txBody>
          <a:bodyPr/>
          <a:lstStyle/>
          <a:p>
            <a:r>
              <a:rPr lang="en-GB" altLang="en-US" dirty="0"/>
              <a:t>Structure &amp; Function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552" y="1844824"/>
            <a:ext cx="7556500" cy="4144963"/>
          </a:xfrm>
        </p:spPr>
        <p:txBody>
          <a:bodyPr>
            <a:normAutofit lnSpcReduction="10000"/>
          </a:bodyPr>
          <a:lstStyle/>
          <a:p>
            <a:r>
              <a:rPr lang="en-GB" altLang="en-US" sz="2400" dirty="0"/>
              <a:t>Computer is a complex system </a:t>
            </a:r>
            <a:r>
              <a:rPr lang="en-GB" altLang="en-US" sz="1600" dirty="0">
                <a:solidFill>
                  <a:srgbClr val="0000FF"/>
                </a:solidFill>
              </a:rPr>
              <a:t>with millions of elementary electronic components</a:t>
            </a:r>
            <a:endParaRPr lang="en-GB" altLang="en-US" sz="2400" dirty="0">
              <a:solidFill>
                <a:srgbClr val="0000FF"/>
              </a:solidFill>
            </a:endParaRPr>
          </a:p>
          <a:p>
            <a:r>
              <a:rPr lang="en-GB" altLang="en-US" sz="2400" dirty="0"/>
              <a:t>How can one describe them? </a:t>
            </a:r>
            <a:r>
              <a:rPr lang="en-GB" altLang="en-US" sz="1600" dirty="0">
                <a:solidFill>
                  <a:srgbClr val="0000FF"/>
                </a:solidFill>
              </a:rPr>
              <a:t>Key is to recognize the hierarchical nature of the system</a:t>
            </a:r>
            <a:endParaRPr lang="en-GB" altLang="en-US" sz="2400" dirty="0">
              <a:solidFill>
                <a:srgbClr val="0000FF"/>
              </a:solidFill>
            </a:endParaRPr>
          </a:p>
          <a:p>
            <a:r>
              <a:rPr lang="en-GB" altLang="en-US" sz="2400" dirty="0"/>
              <a:t>Hierarchical system: </a:t>
            </a:r>
            <a:r>
              <a:rPr lang="en-GB" altLang="en-US" sz="1600" dirty="0">
                <a:solidFill>
                  <a:srgbClr val="0000FF"/>
                </a:solidFill>
              </a:rPr>
              <a:t>a set of interrelated subsystems</a:t>
            </a:r>
            <a:endParaRPr lang="en-GB" altLang="en-US" sz="2400" dirty="0">
              <a:solidFill>
                <a:srgbClr val="0000FF"/>
              </a:solidFill>
            </a:endParaRPr>
          </a:p>
          <a:p>
            <a:r>
              <a:rPr lang="en-GB" altLang="en-US" sz="2400" dirty="0"/>
              <a:t>At each level of hierarchy designer is concerned with two things:</a:t>
            </a:r>
          </a:p>
          <a:p>
            <a:pPr lvl="1"/>
            <a:r>
              <a:rPr lang="en-GB" altLang="en-US" sz="2000" b="1" dirty="0"/>
              <a:t>Structure:</a:t>
            </a:r>
            <a:r>
              <a:rPr lang="en-GB" altLang="en-US" sz="2000" dirty="0"/>
              <a:t> the way in which components relate to each other</a:t>
            </a:r>
          </a:p>
          <a:p>
            <a:pPr lvl="1"/>
            <a:r>
              <a:rPr lang="en-GB" altLang="en-US" sz="2000" b="1" dirty="0"/>
              <a:t>Function:</a:t>
            </a:r>
            <a:r>
              <a:rPr lang="en-GB" altLang="en-US" sz="2000" dirty="0"/>
              <a:t> the operation of individual components as part of the structure</a:t>
            </a:r>
          </a:p>
          <a:p>
            <a:r>
              <a:rPr lang="en-GB" altLang="en-US" sz="2400" dirty="0"/>
              <a:t>The author takes a top down approach to explain the system </a:t>
            </a:r>
            <a:endParaRPr lang="en-GB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66673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/>
              <a:t>Function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556792"/>
            <a:ext cx="7556313" cy="4968552"/>
          </a:xfrm>
        </p:spPr>
        <p:txBody>
          <a:bodyPr>
            <a:normAutofit/>
          </a:bodyPr>
          <a:lstStyle/>
          <a:p>
            <a:r>
              <a:rPr lang="en-US" dirty="0"/>
              <a:t>There are four basic functions that a computer can perform: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Data processing</a:t>
            </a:r>
          </a:p>
          <a:p>
            <a:pPr lvl="2"/>
            <a:r>
              <a:rPr lang="en-US" dirty="0"/>
              <a:t>Data may take a wide variety of forms and the range of processing requirements is broad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Data storage</a:t>
            </a:r>
          </a:p>
          <a:p>
            <a:pPr lvl="2"/>
            <a:r>
              <a:rPr lang="en-US" dirty="0"/>
              <a:t>Short-term</a:t>
            </a:r>
          </a:p>
          <a:p>
            <a:pPr lvl="2"/>
            <a:r>
              <a:rPr lang="en-US" dirty="0"/>
              <a:t>Long-term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Data movement</a:t>
            </a:r>
          </a:p>
          <a:p>
            <a:pPr lvl="2"/>
            <a:r>
              <a:rPr lang="en-US" dirty="0"/>
              <a:t>Input-output (I/O) - when data are received from or delivered to a device (peripheral) that is directly connected to the computer</a:t>
            </a:r>
          </a:p>
          <a:p>
            <a:pPr lvl="2"/>
            <a:r>
              <a:rPr lang="en-US" dirty="0"/>
              <a:t>Data communications – when data are moved over longer distances, to or from a remote device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Control</a:t>
            </a:r>
          </a:p>
          <a:p>
            <a:pPr lvl="2"/>
            <a:r>
              <a:rPr lang="en-US" dirty="0"/>
              <a:t>A control unit manages the computer’s resources and orchestrates the performance of its functional parts in response to instructions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08275"/>
            <a:ext cx="7556500" cy="1116013"/>
          </a:xfrm>
        </p:spPr>
        <p:txBody>
          <a:bodyPr/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</a:p>
        </p:txBody>
      </p:sp>
      <p:pic>
        <p:nvPicPr>
          <p:cNvPr id="3" name="Picture 2" descr="f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-387424"/>
            <a:ext cx="5760640" cy="7454945"/>
          </a:xfrm>
          <a:prstGeom prst="rect">
            <a:avLst/>
          </a:prstGeom>
        </p:spPr>
      </p:pic>
    </p:spTree>
  </p:cSld>
  <p:clrMapOvr>
    <a:masterClrMapping/>
  </p:clrMapOvr>
  <p:transition spd="med">
    <p:plus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View</a:t>
            </a:r>
          </a:p>
        </p:txBody>
      </p:sp>
      <p:pic>
        <p:nvPicPr>
          <p:cNvPr id="7" name="Picture 4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1" t="11363" r="23865" b="17046"/>
          <a:stretch>
            <a:fillRect/>
          </a:stretch>
        </p:blipFill>
        <p:spPr bwMode="auto">
          <a:xfrm>
            <a:off x="3792064" y="1233812"/>
            <a:ext cx="2559041" cy="4643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0625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11263"/>
            <a:ext cx="7886700" cy="993775"/>
          </a:xfrm>
          <a:noFill/>
        </p:spPr>
        <p:txBody>
          <a:bodyPr/>
          <a:lstStyle/>
          <a:p>
            <a:r>
              <a:rPr lang="en-GB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movement</a:t>
            </a:r>
          </a:p>
        </p:txBody>
      </p:sp>
      <p:pic>
        <p:nvPicPr>
          <p:cNvPr id="19459" name="Picture 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5" t="6470" r="54846" b="58243"/>
          <a:stretch>
            <a:fillRect/>
          </a:stretch>
        </p:blipFill>
        <p:spPr bwMode="auto">
          <a:xfrm>
            <a:off x="3739597" y="1456082"/>
            <a:ext cx="331470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260053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84188"/>
            <a:ext cx="7556500" cy="1116012"/>
          </a:xfrm>
          <a:noFill/>
        </p:spPr>
        <p:txBody>
          <a:bodyPr/>
          <a:lstStyle/>
          <a:p>
            <a:r>
              <a:rPr lang="en-GB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 </a:t>
            </a:r>
          </a:p>
        </p:txBody>
      </p:sp>
      <p:pic>
        <p:nvPicPr>
          <p:cNvPr id="21507" name="Picture 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0" t="6207" r="9694" b="58510"/>
          <a:stretch>
            <a:fillRect/>
          </a:stretch>
        </p:blipFill>
        <p:spPr bwMode="auto">
          <a:xfrm>
            <a:off x="3328315" y="1316935"/>
            <a:ext cx="3313509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521600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84188"/>
            <a:ext cx="7556500" cy="1116012"/>
          </a:xfrm>
          <a:noFill/>
        </p:spPr>
        <p:txBody>
          <a:bodyPr/>
          <a:lstStyle/>
          <a:p>
            <a:r>
              <a:rPr lang="en-GB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</a:t>
            </a:r>
          </a:p>
        </p:txBody>
      </p:sp>
      <p:pic>
        <p:nvPicPr>
          <p:cNvPr id="23555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2" t="50000" r="52945" b="13637"/>
          <a:stretch>
            <a:fillRect/>
          </a:stretch>
        </p:blipFill>
        <p:spPr bwMode="auto">
          <a:xfrm>
            <a:off x="4022862" y="1329359"/>
            <a:ext cx="352901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05920" y="1879144"/>
            <a:ext cx="2203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(From or To Storage)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8111212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7" t="50000" r="7791" b="13637"/>
          <a:stretch>
            <a:fillRect/>
          </a:stretch>
        </p:blipFill>
        <p:spPr bwMode="auto">
          <a:xfrm>
            <a:off x="3533361" y="1478445"/>
            <a:ext cx="343852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28650" y="1131094"/>
            <a:ext cx="7886700" cy="994172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3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</a:t>
            </a:r>
            <a:endParaRPr lang="en-GB" altLang="en-US" sz="3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5921" y="1879144"/>
            <a:ext cx="1805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(From or To I/O)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4998974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idx="1"/>
          </p:nvPr>
        </p:nvSpPr>
        <p:spPr>
          <a:xfrm>
            <a:off x="3962400" y="990600"/>
            <a:ext cx="4876800" cy="6477000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1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CPU – controls the operation of the computer and performs its data processing functions </a:t>
            </a:r>
          </a:p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400" dirty="0">
                <a:solidFill>
                  <a:schemeClr val="tx1"/>
                </a:solidFill>
              </a:rPr>
              <a:t> Main Memory – stores data</a:t>
            </a:r>
          </a:p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400" dirty="0">
                <a:solidFill>
                  <a:schemeClr val="tx1"/>
                </a:solidFill>
              </a:rPr>
              <a:t> I/O – moves data between the computer and its external environment</a:t>
            </a:r>
          </a:p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400" dirty="0">
                <a:solidFill>
                  <a:schemeClr val="tx1"/>
                </a:solidFill>
              </a:rPr>
              <a:t> System Interconnection – some mechanism that provides for communication among CPU, main memory, and I/O</a:t>
            </a:r>
            <a:endParaRPr lang="en-US" sz="2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9144000" cy="365125"/>
          </a:xfrm>
        </p:spPr>
        <p:txBody>
          <a:bodyPr/>
          <a:lstStyle/>
          <a:p>
            <a:pPr algn="r"/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" y="1524000"/>
            <a:ext cx="2911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n-lt"/>
              </a:rPr>
              <a:t>There are four main structural components</a:t>
            </a:r>
          </a:p>
          <a:p>
            <a:r>
              <a:rPr lang="en-US" sz="2800" dirty="0">
                <a:solidFill>
                  <a:srgbClr val="FFFFFF"/>
                </a:solidFill>
                <a:latin typeface="+mn-lt"/>
              </a:rPr>
              <a:t>of the computer: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2400"/>
            <a:ext cx="2146980" cy="21300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3C7E2E6-4652-9DB6-EC08-01ACF95B9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3255264" cy="1162050"/>
          </a:xfrm>
        </p:spPr>
        <p:txBody>
          <a:bodyPr/>
          <a:lstStyle/>
          <a:p>
            <a:pPr algn="ctr"/>
            <a:r>
              <a:rPr lang="en-US" dirty="0"/>
              <a:t>Computer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1DB45-6FCD-123C-E426-9692A0400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676400"/>
            <a:ext cx="3255264" cy="2392363"/>
          </a:xfrm>
        </p:spPr>
        <p:txBody>
          <a:bodyPr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600" dirty="0">
                <a:latin typeface="+mj-lt"/>
                <a:ea typeface="+mj-ea"/>
                <a:cs typeface="+mj-cs"/>
              </a:rPr>
              <a:t>Major structural components: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point slides are for me, you  read the book</a:t>
            </a:r>
          </a:p>
          <a:p>
            <a:r>
              <a:rPr lang="en-US" dirty="0"/>
              <a:t>Assessment (Theory 100 Marks)</a:t>
            </a:r>
          </a:p>
          <a:p>
            <a:pPr lvl="1"/>
            <a:r>
              <a:rPr lang="en-US" dirty="0"/>
              <a:t>30%  mid exam</a:t>
            </a:r>
          </a:p>
          <a:p>
            <a:pPr lvl="1"/>
            <a:r>
              <a:rPr lang="en-US" dirty="0"/>
              <a:t>10% Assignments/Class tasks</a:t>
            </a:r>
          </a:p>
          <a:p>
            <a:pPr lvl="1"/>
            <a:r>
              <a:rPr lang="en-US" dirty="0"/>
              <a:t>5% Class Quizzes </a:t>
            </a:r>
          </a:p>
          <a:p>
            <a:pPr lvl="1"/>
            <a:r>
              <a:rPr lang="en-US" dirty="0"/>
              <a:t>5% Presentations</a:t>
            </a:r>
          </a:p>
          <a:p>
            <a:pPr lvl="1"/>
            <a:r>
              <a:rPr lang="en-US" dirty="0"/>
              <a:t>50% Final Exam</a:t>
            </a:r>
          </a:p>
          <a:p>
            <a:r>
              <a:rPr lang="en-US" dirty="0"/>
              <a:t>Course Outline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48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3255264" cy="1162050"/>
          </a:xfrm>
        </p:spPr>
        <p:txBody>
          <a:bodyPr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838200"/>
            <a:ext cx="4597399" cy="57912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Control Unit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Controls the operation of the CPU and hence the computer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>
                <a:solidFill>
                  <a:srgbClr val="000000"/>
                </a:solidFill>
              </a:rPr>
              <a:t>Arithmetic and Logic Unit (ALU)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Performs the computer’s data processing function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>
                <a:solidFill>
                  <a:srgbClr val="000000"/>
                </a:solidFill>
              </a:rPr>
              <a:t>Registers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Provide storage internal to the CPU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>
                <a:solidFill>
                  <a:srgbClr val="000000"/>
                </a:solidFill>
              </a:rPr>
              <a:t>CPU Interconnection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Some mechanism that provides for communication among the control unit, ALU, and registers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1676400"/>
            <a:ext cx="3255264" cy="2392363"/>
          </a:xfrm>
        </p:spPr>
        <p:txBody>
          <a:bodyPr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600" dirty="0">
                <a:latin typeface="+mj-lt"/>
                <a:ea typeface="+mj-ea"/>
                <a:cs typeface="+mj-cs"/>
              </a:rPr>
              <a:t>Major structural components: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59305" y="6492875"/>
            <a:ext cx="5284695" cy="365125"/>
          </a:xfrm>
        </p:spPr>
        <p:txBody>
          <a:bodyPr/>
          <a:lstStyle/>
          <a:p>
            <a:pPr algn="r"/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44596">
            <a:off x="1752600" y="4724400"/>
            <a:ext cx="1599971" cy="15999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77974">
            <a:off x="588811" y="2951012"/>
            <a:ext cx="1612900" cy="161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4DB41-BFF4-F1B0-AC2C-8F9FE199C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CA?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675D7-77AE-7CB9-7C76-851014612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Computers mean:</a:t>
            </a:r>
          </a:p>
          <a:p>
            <a:pPr lvl="1"/>
            <a:r>
              <a:rPr lang="en-US" dirty="0"/>
              <a:t>Most of the concepts remain mathematical and theoretical</a:t>
            </a:r>
          </a:p>
          <a:p>
            <a:r>
              <a:rPr lang="en-US" dirty="0"/>
              <a:t>Day to Day Advancements in the field of CS:</a:t>
            </a:r>
          </a:p>
          <a:p>
            <a:pPr lvl="1"/>
            <a:r>
              <a:rPr lang="en-US" dirty="0"/>
              <a:t>RAM speed</a:t>
            </a:r>
          </a:p>
          <a:p>
            <a:pPr lvl="1"/>
            <a:r>
              <a:rPr lang="en-US" dirty="0"/>
              <a:t>Processor Speed</a:t>
            </a:r>
          </a:p>
          <a:p>
            <a:pPr lvl="1"/>
            <a:r>
              <a:rPr lang="en-US" dirty="0"/>
              <a:t>SSD/HDD</a:t>
            </a:r>
          </a:p>
          <a:p>
            <a:pPr lvl="1"/>
            <a:r>
              <a:rPr lang="en-US" dirty="0"/>
              <a:t>Design a balanced system</a:t>
            </a:r>
          </a:p>
          <a:p>
            <a:r>
              <a:rPr lang="en-US" dirty="0"/>
              <a:t>As a computer Scientist one must know:</a:t>
            </a:r>
          </a:p>
          <a:p>
            <a:pPr lvl="1"/>
            <a:r>
              <a:rPr lang="en-US" dirty="0"/>
              <a:t>How components interact</a:t>
            </a:r>
          </a:p>
          <a:p>
            <a:pPr lvl="1"/>
            <a:r>
              <a:rPr lang="en-US" dirty="0"/>
              <a:t>How data is moved</a:t>
            </a:r>
          </a:p>
          <a:p>
            <a:pPr lvl="1"/>
            <a:r>
              <a:rPr lang="en-US" dirty="0"/>
              <a:t>How to troubleshoot issues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FF9836-1073-45ED-75C1-1D52DE14C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14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8798E-CE4B-EF83-175E-76D61B15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Review! Write answers on a page and submit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3C38A-8912-9113-77A9-E40F9B0DE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in general terms distinction between Computer Architecture and Organization</a:t>
            </a:r>
          </a:p>
          <a:p>
            <a:r>
              <a:rPr lang="en-US" dirty="0"/>
              <a:t>Structure vs function</a:t>
            </a:r>
          </a:p>
          <a:p>
            <a:r>
              <a:rPr lang="en-US" dirty="0"/>
              <a:t>Names of main structural components of a processor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C47FF6-605D-9BAE-A87D-E0F2B1F30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172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Computers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2276872"/>
            <a:ext cx="7556313" cy="4144963"/>
          </a:xfrm>
        </p:spPr>
        <p:txBody>
          <a:bodyPr>
            <a:normAutofit/>
          </a:bodyPr>
          <a:lstStyle/>
          <a:p>
            <a:r>
              <a:rPr lang="en-GB" dirty="0"/>
              <a:t>Vacuum tubes were used for digital logic                     elements and memory</a:t>
            </a:r>
          </a:p>
          <a:p>
            <a:pPr>
              <a:spcBef>
                <a:spcPts val="1200"/>
              </a:spcBef>
            </a:pPr>
            <a:r>
              <a:rPr lang="en-GB" dirty="0"/>
              <a:t>IAS computer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Fundamental design approach was the stored program concept</a:t>
            </a:r>
          </a:p>
          <a:p>
            <a:pPr lvl="2"/>
            <a:r>
              <a:rPr lang="en-GB" dirty="0"/>
              <a:t>Attributed to the mathematician John von Neumann</a:t>
            </a:r>
          </a:p>
          <a:p>
            <a:pPr lvl="2">
              <a:spcBef>
                <a:spcPts val="1200"/>
              </a:spcBef>
            </a:pPr>
            <a:r>
              <a:rPr lang="en-GB" dirty="0"/>
              <a:t>First publication of the idea was in 1945 for the EDVAC( Electronic discrete Variable Computer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Design began at the Princeton Institute for Advanced Studies in 1946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Completed in 1952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Prototype of all subsequent general-purpose computers</a:t>
            </a:r>
          </a:p>
          <a:p>
            <a:pPr>
              <a:spcBef>
                <a:spcPts val="1200"/>
              </a:spcBef>
            </a:pP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628650" y="1322152"/>
            <a:ext cx="7143750" cy="7747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Generation:  Vacuum Tubes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87000"/>
            <a:lum/>
          </a:blip>
          <a:stretch>
            <a:fillRect/>
          </a:stretch>
        </p:blipFill>
        <p:spPr>
          <a:xfrm>
            <a:off x="6228184" y="1916832"/>
            <a:ext cx="2514600" cy="1722501"/>
          </a:xfrm>
          <a:prstGeom prst="rect">
            <a:avLst/>
          </a:prstGeom>
          <a:effectLst>
            <a:softEdge rad="279400"/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-603448"/>
            <a:ext cx="5832648" cy="754813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IAS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98473" y="1287463"/>
            <a:ext cx="7556313" cy="4144963"/>
          </a:xfrm>
        </p:spPr>
        <p:txBody>
          <a:bodyPr/>
          <a:lstStyle/>
          <a:p>
            <a:r>
              <a:rPr lang="en-US" altLang="en-US" dirty="0"/>
              <a:t>Consist of 1000 storage locations-Words</a:t>
            </a:r>
          </a:p>
          <a:p>
            <a:r>
              <a:rPr lang="en-US" altLang="en-US" dirty="0"/>
              <a:t>1 Word—40 bits  </a:t>
            </a:r>
          </a:p>
          <a:p>
            <a:r>
              <a:rPr lang="en-US" altLang="en-US" dirty="0"/>
              <a:t>Numbers and instructions are represented in binary form</a:t>
            </a:r>
          </a:p>
          <a:p>
            <a:r>
              <a:rPr lang="en-US" altLang="en-US" dirty="0"/>
              <a:t>Number</a:t>
            </a:r>
            <a:r>
              <a:rPr lang="en-US" altLang="en-US" dirty="0">
                <a:sym typeface="Wingdings" panose="05000000000000000000" pitchFamily="2" charset="2"/>
              </a:rPr>
              <a:t> 1 Sign bit + 39 bit value</a:t>
            </a:r>
          </a:p>
          <a:p>
            <a:r>
              <a:rPr lang="en-US" altLang="en-US" dirty="0">
                <a:sym typeface="Wingdings" panose="05000000000000000000" pitchFamily="2" charset="2"/>
              </a:rPr>
              <a:t>Instruction 20 bit (8 bit for opcode+ 12 bit for address)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3" t="13542" r="8594" b="71103"/>
          <a:stretch>
            <a:fillRect/>
          </a:stretch>
        </p:blipFill>
        <p:spPr bwMode="auto">
          <a:xfrm>
            <a:off x="1259632" y="4077072"/>
            <a:ext cx="6408712" cy="95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3" t="34625" r="8594" b="36433"/>
          <a:stretch>
            <a:fillRect/>
          </a:stretch>
        </p:blipFill>
        <p:spPr bwMode="auto">
          <a:xfrm>
            <a:off x="1259632" y="5157192"/>
            <a:ext cx="6408712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7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5749925" cy="1116106"/>
          </a:xfrm>
        </p:spPr>
        <p:txBody>
          <a:bodyPr vert="horz"/>
          <a:lstStyle/>
          <a:p>
            <a:pPr algn="r"/>
            <a:r>
              <a:rPr lang="en-US" sz="4400" kern="2200" dirty="0">
                <a:solidFill>
                  <a:schemeClr val="accent3"/>
                </a:solidFill>
              </a:rPr>
              <a:t>Registers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381000" y="1219200"/>
          <a:ext cx="74676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0" y="6858000"/>
            <a:ext cx="9144000" cy="381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88640"/>
            <a:ext cx="4968552" cy="64622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4168" y="2132856"/>
            <a:ext cx="2539502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  <a:ea typeface="+mj-ea"/>
                <a:cs typeface="+mj-cs"/>
              </a:rPr>
              <a:t>Table 1.1  </a:t>
            </a:r>
          </a:p>
          <a:p>
            <a:pPr algn="ctr"/>
            <a:endParaRPr lang="en-US" sz="2800" dirty="0">
              <a:latin typeface="+mj-lt"/>
              <a:ea typeface="+mj-ea"/>
              <a:cs typeface="+mj-cs"/>
            </a:endParaRPr>
          </a:p>
          <a:p>
            <a:pPr algn="ctr"/>
            <a:r>
              <a:rPr lang="en-US" sz="2800" dirty="0">
                <a:latin typeface="+mj-lt"/>
                <a:ea typeface="+mj-ea"/>
                <a:cs typeface="+mj-cs"/>
              </a:rPr>
              <a:t>The IAS </a:t>
            </a:r>
          </a:p>
          <a:p>
            <a:pPr algn="ctr"/>
            <a:r>
              <a:rPr lang="en-US" sz="2800" dirty="0">
                <a:latin typeface="+mj-lt"/>
                <a:ea typeface="+mj-ea"/>
                <a:cs typeface="+mj-cs"/>
              </a:rPr>
              <a:t>Instruction Set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52120" y="6093296"/>
            <a:ext cx="3491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n-lt"/>
              </a:rPr>
              <a:t>(Table can be found on page 17 in the textbook.)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0" b="5501"/>
          <a:stretch/>
        </p:blipFill>
        <p:spPr>
          <a:xfrm>
            <a:off x="1691680" y="-171400"/>
            <a:ext cx="5904656" cy="672508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29699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214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005064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1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539552" y="4797152"/>
            <a:ext cx="7881919" cy="885825"/>
          </a:xfrm>
        </p:spPr>
        <p:txBody>
          <a:bodyPr>
            <a:noAutofit/>
          </a:bodyPr>
          <a:lstStyle/>
          <a:p>
            <a:r>
              <a:rPr lang="en-US" sz="4400" dirty="0"/>
              <a:t>Basic Concepts and Computer Evolution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PC==1 (Copy this address to MAR )</a:t>
            </a:r>
          </a:p>
        </p:txBody>
      </p:sp>
      <p:pic>
        <p:nvPicPr>
          <p:cNvPr id="3072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8904288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4761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Go to Memory address 1 and place instruction in MBR</a:t>
            </a:r>
          </a:p>
        </p:txBody>
      </p:sp>
      <p:pic>
        <p:nvPicPr>
          <p:cNvPr id="31747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39441"/>
            <a:ext cx="9144001" cy="5244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0894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Execute Left Instruction, copy right instruction in IBR</a:t>
            </a:r>
          </a:p>
        </p:txBody>
      </p:sp>
      <p:pic>
        <p:nvPicPr>
          <p:cNvPr id="32771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1066800"/>
            <a:ext cx="9047162" cy="50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3024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Put the left instruction opcode in IR and operand address in MAR</a:t>
            </a:r>
          </a:p>
        </p:txBody>
      </p:sp>
      <p:pic>
        <p:nvPicPr>
          <p:cNvPr id="33795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144000" cy="55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651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Get the operand value from memory and place it in MBR</a:t>
            </a:r>
          </a:p>
        </p:txBody>
      </p:sp>
      <p:pic>
        <p:nvPicPr>
          <p:cNvPr id="34819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16"/>
            <a:ext cx="9144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4617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MBR value copied to accumulator-completed left instruction execution</a:t>
            </a:r>
          </a:p>
        </p:txBody>
      </p:sp>
      <p:pic>
        <p:nvPicPr>
          <p:cNvPr id="3584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5433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Right Instruction- opcode in IR &amp; address in MAR</a:t>
            </a:r>
          </a:p>
        </p:txBody>
      </p:sp>
      <p:pic>
        <p:nvPicPr>
          <p:cNvPr id="36867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144000" cy="546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40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PC is incremented by 1-</a:t>
            </a:r>
            <a:r>
              <a:rPr lang="en-US" altLang="en-US">
                <a:sym typeface="Wingdings" panose="05000000000000000000" pitchFamily="2" charset="2"/>
              </a:rPr>
              <a:t> 2 </a:t>
            </a:r>
            <a:endParaRPr lang="en-US" altLang="en-US"/>
          </a:p>
        </p:txBody>
      </p:sp>
      <p:pic>
        <p:nvPicPr>
          <p:cNvPr id="37891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066800"/>
            <a:ext cx="9144000" cy="591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3965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MAR value is passed to memory and contents are again stored in MBR</a:t>
            </a:r>
          </a:p>
        </p:txBody>
      </p:sp>
      <p:pic>
        <p:nvPicPr>
          <p:cNvPr id="38915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2507"/>
            <a:ext cx="9180512" cy="5255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400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Now, MBR value is added with accumulator value</a:t>
            </a:r>
          </a:p>
        </p:txBody>
      </p:sp>
      <p:pic>
        <p:nvPicPr>
          <p:cNvPr id="39939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8836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260D-BBF9-6263-398F-20FCCF9A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Computer?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9F338-68EA-55BA-ED0B-F217BB26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 electronic machine, which:</a:t>
            </a:r>
          </a:p>
          <a:p>
            <a:pPr lvl="1"/>
            <a:r>
              <a:rPr lang="en-US" sz="2000" dirty="0"/>
              <a:t>Takes Input</a:t>
            </a:r>
          </a:p>
          <a:p>
            <a:pPr lvl="1"/>
            <a:r>
              <a:rPr lang="en-US" sz="2000" dirty="0"/>
              <a:t>Processes it</a:t>
            </a:r>
          </a:p>
          <a:p>
            <a:pPr lvl="1"/>
            <a:r>
              <a:rPr lang="en-US" sz="2000" dirty="0"/>
              <a:t>Produces output</a:t>
            </a:r>
            <a:endParaRPr lang="en-PK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496D3-9897-3CED-7C4C-9DBD838DB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4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395536" y="620688"/>
            <a:ext cx="8204200" cy="838200"/>
          </a:xfrm>
        </p:spPr>
        <p:txBody>
          <a:bodyPr/>
          <a:lstStyle/>
          <a:p>
            <a:r>
              <a:rPr lang="en-US" altLang="en-US" sz="2400" dirty="0"/>
              <a:t>Now—PC is checked again and value is transferred to MAR, From memory contents are pasted in MBR</a:t>
            </a:r>
          </a:p>
        </p:txBody>
      </p:sp>
      <p:pic>
        <p:nvPicPr>
          <p:cNvPr id="4096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64" y="1490911"/>
            <a:ext cx="9194576" cy="5388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817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happening??</a:t>
            </a:r>
          </a:p>
        </p:txBody>
      </p:sp>
      <p:pic>
        <p:nvPicPr>
          <p:cNvPr id="41987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4" y="1222946"/>
            <a:ext cx="9145513" cy="563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0213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Left Instruction executed: Transfer Ac value to Memory location M(X)</a:t>
            </a:r>
          </a:p>
        </p:txBody>
      </p:sp>
      <p:pic>
        <p:nvPicPr>
          <p:cNvPr id="43011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8" y="1412776"/>
            <a:ext cx="9182769" cy="5445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9513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4035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91440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117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 it Yourself </a:t>
            </a:r>
            <a:r>
              <a:rPr lang="en-US" altLang="en-US">
                <a:sym typeface="Wingdings" panose="05000000000000000000" pitchFamily="2" charset="2"/>
              </a:rPr>
              <a:t></a:t>
            </a:r>
            <a:endParaRPr lang="en-US" altLang="en-US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1. Load M(x), 400, Sub M(x), 401</a:t>
            </a:r>
          </a:p>
          <a:p>
            <a:r>
              <a:rPr lang="en-US" altLang="en-US"/>
              <a:t>2. Add M(x),402</a:t>
            </a:r>
          </a:p>
          <a:p>
            <a:r>
              <a:rPr lang="en-US" altLang="en-US"/>
              <a:t>….</a:t>
            </a:r>
          </a:p>
          <a:p>
            <a:r>
              <a:rPr lang="en-US" altLang="en-US"/>
              <a:t>400= 6</a:t>
            </a:r>
          </a:p>
          <a:p>
            <a:r>
              <a:rPr lang="en-US" altLang="en-US"/>
              <a:t>401=2</a:t>
            </a:r>
          </a:p>
          <a:p>
            <a:r>
              <a:rPr lang="en-US" altLang="en-US"/>
              <a:t>402=3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65132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Computers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2057400"/>
            <a:ext cx="7556313" cy="4419600"/>
          </a:xfrm>
        </p:spPr>
        <p:txBody>
          <a:bodyPr>
            <a:normAutofit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Smaller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Cheaper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Dissipates less heat than a vacuum tube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Is a </a:t>
            </a:r>
            <a:r>
              <a:rPr lang="en-GB" sz="2000" i="1" dirty="0"/>
              <a:t>solid state device </a:t>
            </a:r>
            <a:r>
              <a:rPr lang="en-GB" sz="2000" dirty="0"/>
              <a:t>made from silicon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Was invented at Bell Labs in 1947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It was not until the late 1950’s that fully transistorized computers were commercially available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endParaRPr lang="en-GB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525041" y="1282700"/>
            <a:ext cx="7143750" cy="774700"/>
          </a:xfrm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US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 Generation:  Transistors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133600"/>
            <a:ext cx="3055671" cy="2276475"/>
          </a:xfrm>
          <a:prstGeom prst="rect">
            <a:avLst/>
          </a:prstGeom>
          <a:effectLst>
            <a:softEdge rad="228600"/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432738"/>
          </a:xfrm>
        </p:spPr>
        <p:txBody>
          <a:bodyPr/>
          <a:lstStyle/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1.2</a:t>
            </a:r>
            <a:b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Generations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 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852936"/>
            <a:ext cx="7909342" cy="3038244"/>
          </a:xfrm>
          <a:prstGeom prst="rect">
            <a:avLst/>
          </a:prstGeom>
        </p:spPr>
      </p:pic>
    </p:spTree>
  </p:cSld>
  <p:clrMapOvr>
    <a:masterClrMapping/>
  </p:clrMapOvr>
  <p:transition spd="med">
    <p:pull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620688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 Generation Computers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916832"/>
            <a:ext cx="7556313" cy="4536504"/>
          </a:xfrm>
        </p:spPr>
        <p:txBody>
          <a:bodyPr>
            <a:normAutofit/>
          </a:bodyPr>
          <a:lstStyle/>
          <a:p>
            <a:r>
              <a:rPr lang="en-US" sz="2800" dirty="0"/>
              <a:t>Introduced:</a:t>
            </a:r>
          </a:p>
          <a:p>
            <a:pPr lvl="1"/>
            <a:r>
              <a:rPr lang="en-US" sz="2400" dirty="0"/>
              <a:t>More complex arithmetic and logic units and control units</a:t>
            </a:r>
          </a:p>
          <a:p>
            <a:pPr lvl="1"/>
            <a:r>
              <a:rPr lang="en-US" sz="2400" dirty="0"/>
              <a:t>The use of high-level programming languages</a:t>
            </a:r>
          </a:p>
          <a:p>
            <a:pPr lvl="1"/>
            <a:r>
              <a:rPr lang="en-US" sz="2400" dirty="0"/>
              <a:t>Provision of </a:t>
            </a:r>
            <a:r>
              <a:rPr lang="en-US" sz="2400" i="1" dirty="0"/>
              <a:t>system software </a:t>
            </a:r>
            <a:r>
              <a:rPr lang="en-US" sz="2400" dirty="0"/>
              <a:t>which provided the ability to:</a:t>
            </a:r>
          </a:p>
          <a:p>
            <a:pPr lvl="2"/>
            <a:r>
              <a:rPr lang="en-US" sz="2200" dirty="0"/>
              <a:t>Load programs </a:t>
            </a:r>
          </a:p>
          <a:p>
            <a:pPr lvl="2"/>
            <a:r>
              <a:rPr lang="en-US" sz="2200" dirty="0"/>
              <a:t>Move data to peripherals  </a:t>
            </a:r>
          </a:p>
          <a:p>
            <a:pPr lvl="2"/>
            <a:r>
              <a:rPr lang="en-US" sz="2200" dirty="0"/>
              <a:t>Libraries perform common computations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6800" y="445346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4418">
            <a:off x="7441113" y="5115563"/>
            <a:ext cx="1630349" cy="165664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1" b="13416"/>
          <a:stretch/>
        </p:blipFill>
        <p:spPr>
          <a:xfrm>
            <a:off x="683568" y="-243408"/>
            <a:ext cx="7699667" cy="689258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IBM-7094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522811"/>
            <a:ext cx="7556313" cy="5001419"/>
          </a:xfrm>
        </p:spPr>
        <p:txBody>
          <a:bodyPr>
            <a:normAutofit/>
          </a:bodyPr>
          <a:lstStyle/>
          <a:p>
            <a:r>
              <a:rPr lang="en-US" dirty="0"/>
              <a:t> includes an Instruction Backup Register, used to buffer the next instruction. </a:t>
            </a:r>
          </a:p>
          <a:p>
            <a:r>
              <a:rPr lang="en-US" dirty="0"/>
              <a:t>The control unit fetches two adjacent words from memory for an instruction fetch.</a:t>
            </a:r>
          </a:p>
          <a:p>
            <a:r>
              <a:rPr lang="en-US" dirty="0"/>
              <a:t>A data channel is an independent I/O module with its own processor and instruction set. </a:t>
            </a:r>
          </a:p>
          <a:p>
            <a:pPr lvl="1"/>
            <a:r>
              <a:rPr lang="en-US" dirty="0"/>
              <a:t> CPU does not execute detailed I/O instructions. </a:t>
            </a:r>
          </a:p>
          <a:p>
            <a:pPr lvl="1"/>
            <a:r>
              <a:rPr lang="en-US" dirty="0"/>
              <a:t>The CPU initiates an I/O transfer by sending a control signal to the data channel, instructing it to execute a sequence of instructions in memory. </a:t>
            </a:r>
          </a:p>
          <a:p>
            <a:r>
              <a:rPr lang="en-US" dirty="0"/>
              <a:t>The multiplexor schedules access to the memory from the CPU and data channels, allowing these devices to act independently.</a:t>
            </a:r>
            <a:endParaRPr lang="en-US" dirty="0">
              <a:latin typeface="Times New Roman" pitchFamily="-110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517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259B9-AF35-76D1-2B0C-8F474E9A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Computers?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58C4A-0A7F-6386-C958-49D1B176E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 Computer</a:t>
            </a:r>
          </a:p>
          <a:p>
            <a:r>
              <a:rPr lang="en-US" dirty="0"/>
              <a:t>Mainframe Computer</a:t>
            </a:r>
          </a:p>
          <a:p>
            <a:r>
              <a:rPr lang="en-US" dirty="0"/>
              <a:t>Server Computer</a:t>
            </a:r>
          </a:p>
          <a:p>
            <a:r>
              <a:rPr lang="en-US" dirty="0"/>
              <a:t>Mini Computer</a:t>
            </a:r>
          </a:p>
          <a:p>
            <a:r>
              <a:rPr lang="en-US" dirty="0"/>
              <a:t>Micro Computer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AA1568-9862-DE22-7EAF-738F6A0BD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67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16520" y="1497013"/>
            <a:ext cx="7543800" cy="7747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33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Third Generation:  Integrated Circuits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81000"/>
            <a:ext cx="7556500" cy="1116013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Computers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587500" y="2667000"/>
            <a:ext cx="7556500" cy="4495800"/>
          </a:xfrm>
        </p:spPr>
        <p:txBody>
          <a:bodyPr>
            <a:normAutofit/>
          </a:bodyPr>
          <a:lstStyle/>
          <a:p>
            <a:r>
              <a:rPr lang="en-GB" dirty="0"/>
              <a:t>1958 – the invention of the integrated circuit </a:t>
            </a:r>
          </a:p>
          <a:p>
            <a:r>
              <a:rPr lang="en-GB" i="1" dirty="0"/>
              <a:t>Discrete component</a:t>
            </a:r>
          </a:p>
          <a:p>
            <a:pPr lvl="1"/>
            <a:r>
              <a:rPr lang="en-GB" dirty="0"/>
              <a:t>Single, self-contained transistor</a:t>
            </a:r>
          </a:p>
          <a:p>
            <a:pPr lvl="1"/>
            <a:r>
              <a:rPr lang="en-GB" dirty="0"/>
              <a:t>Manufactured separately, packaged in their own containers, and soldered or wired together onto masonite-like circuit boards</a:t>
            </a:r>
          </a:p>
          <a:p>
            <a:pPr lvl="1"/>
            <a:r>
              <a:rPr lang="en-GB" dirty="0"/>
              <a:t>Manufacturing process was expensive and cumbersome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The two most important members of the third generation were the IBM System/360 and the DEC PDP-8 </a:t>
            </a:r>
          </a:p>
          <a:p>
            <a:pPr lvl="1"/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1916832"/>
            <a:ext cx="1524000" cy="1905464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3" b="31460"/>
          <a:stretch/>
        </p:blipFill>
        <p:spPr>
          <a:xfrm>
            <a:off x="-176569" y="1196752"/>
            <a:ext cx="9530195" cy="529053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990600" y="4572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Integrated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Circuits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4343400" y="381000"/>
            <a:ext cx="3657600" cy="2885123"/>
          </a:xfrm>
        </p:spPr>
        <p:txBody>
          <a:bodyPr>
            <a:normAutofit/>
          </a:bodyPr>
          <a:lstStyle/>
          <a:p>
            <a:r>
              <a:rPr lang="en-US" dirty="0"/>
              <a:t>A computer consists of gates, memory cells, and interconnections among these elements</a:t>
            </a:r>
          </a:p>
          <a:p>
            <a:r>
              <a:rPr lang="en-US" dirty="0"/>
              <a:t>The gates and memory cells are constructed of simple digital electronic components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storage – provided by memory cells</a:t>
            </a:r>
          </a:p>
          <a:p>
            <a:r>
              <a:rPr lang="en-US" dirty="0"/>
              <a:t>Data processing – provided by gates</a:t>
            </a:r>
          </a:p>
          <a:p>
            <a:r>
              <a:rPr lang="en-US" dirty="0"/>
              <a:t>Data movement – the paths among components are used to move data from memory to memory and from memory through gates to memory</a:t>
            </a:r>
          </a:p>
          <a:p>
            <a:r>
              <a:rPr lang="en-US" dirty="0"/>
              <a:t>Control – the paths among components can carry control signals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16"/>
          </p:nvPr>
        </p:nvSpPr>
        <p:spPr>
          <a:xfrm>
            <a:off x="4410075" y="2895600"/>
            <a:ext cx="3657600" cy="3240024"/>
          </a:xfrm>
        </p:spPr>
        <p:txBody>
          <a:bodyPr>
            <a:normAutofit/>
          </a:bodyPr>
          <a:lstStyle/>
          <a:p>
            <a:r>
              <a:rPr lang="en-US" dirty="0"/>
              <a:t>Exploits the fact that such components as transistors, resistors, and conductors can be fabricated from a semiconductor such as silicon</a:t>
            </a:r>
          </a:p>
          <a:p>
            <a:r>
              <a:rPr lang="en-US" dirty="0"/>
              <a:t>Many transistors can be produced at the same time on a single wafer of silicon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09" b="13098"/>
          <a:stretch/>
        </p:blipFill>
        <p:spPr>
          <a:xfrm>
            <a:off x="251520" y="-373292"/>
            <a:ext cx="9605532" cy="722130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cover dir="ld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9" b="22438"/>
          <a:stretch/>
        </p:blipFill>
        <p:spPr>
          <a:xfrm>
            <a:off x="0" y="116632"/>
            <a:ext cx="9144000" cy="642478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pull dir="rd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3048000" cy="99060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Moore’s Law</a:t>
            </a:r>
          </a:p>
        </p:txBody>
      </p:sp>
      <p:graphicFrame>
        <p:nvGraphicFramePr>
          <p:cNvPr id="43" name="Content Placeholder 4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02828661"/>
              </p:ext>
            </p:extLst>
          </p:nvPr>
        </p:nvGraphicFramePr>
        <p:xfrm>
          <a:off x="503238" y="611188"/>
          <a:ext cx="8640762" cy="5915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System/360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4400128"/>
          </a:xfrm>
        </p:spPr>
        <p:txBody>
          <a:bodyPr>
            <a:noAutofit/>
          </a:bodyPr>
          <a:lstStyle/>
          <a:p>
            <a:r>
              <a:rPr lang="en-US" dirty="0"/>
              <a:t>Announced in 1964</a:t>
            </a:r>
          </a:p>
          <a:p>
            <a:r>
              <a:rPr lang="en-US" dirty="0"/>
              <a:t>Product line was incompatible with older IBM machines</a:t>
            </a:r>
          </a:p>
          <a:p>
            <a:r>
              <a:rPr lang="en-US" dirty="0"/>
              <a:t>Was the success of the decade and cemented IBM as the overwhelmingly dominant computer vendor</a:t>
            </a:r>
          </a:p>
          <a:p>
            <a:r>
              <a:rPr lang="en-US" dirty="0"/>
              <a:t>The architecture remains to this day the architecture of IBM’s mainframe computers</a:t>
            </a:r>
          </a:p>
          <a:p>
            <a:r>
              <a:rPr lang="en-US" dirty="0"/>
              <a:t>Was the industry’s first planned family of computers</a:t>
            </a:r>
          </a:p>
          <a:p>
            <a:pPr lvl="1"/>
            <a:r>
              <a:rPr lang="en-US" dirty="0"/>
              <a:t>Models were compatible in the sense that a program written for one model should be capable of being executed by another model in the series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spli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7544" y="260648"/>
            <a:ext cx="7556313" cy="1116106"/>
          </a:xfrm>
        </p:spPr>
        <p:txBody>
          <a:bodyPr/>
          <a:lstStyle/>
          <a:p>
            <a:r>
              <a:rPr lang="en-US" dirty="0"/>
              <a:t>Family Characteristics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3696719"/>
              </p:ext>
            </p:extLst>
          </p:nvPr>
        </p:nvGraphicFramePr>
        <p:xfrm>
          <a:off x="498474" y="1121896"/>
          <a:ext cx="7556313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465214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DEC-PDP-8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year(IBM system/360) –PDP-8 from Digital Equipment Corporation</a:t>
            </a:r>
          </a:p>
          <a:p>
            <a:r>
              <a:rPr lang="en-US" dirty="0"/>
              <a:t>Small enough to be placed on top of bench</a:t>
            </a:r>
          </a:p>
          <a:p>
            <a:r>
              <a:rPr lang="en-US" dirty="0"/>
              <a:t>No air-conditioned room required</a:t>
            </a:r>
          </a:p>
          <a:p>
            <a:r>
              <a:rPr lang="en-US" dirty="0"/>
              <a:t>Cheap enough (Not exact functionality like mainframe)</a:t>
            </a:r>
          </a:p>
          <a:p>
            <a:r>
              <a:rPr lang="en-US" dirty="0"/>
              <a:t>No central switch architecture (Fig.1.9) IBM</a:t>
            </a:r>
          </a:p>
          <a:p>
            <a:r>
              <a:rPr lang="en-US" dirty="0"/>
              <a:t>Introduced the concept of Omnibus( Bus structure for microcomputers)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8086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1" b="24629"/>
          <a:stretch/>
        </p:blipFill>
        <p:spPr>
          <a:xfrm>
            <a:off x="-448288" y="1340767"/>
            <a:ext cx="10780928" cy="528778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Buzz words!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Organization</a:t>
            </a:r>
          </a:p>
          <a:p>
            <a:r>
              <a:rPr lang="en-US" dirty="0"/>
              <a:t>Instruction set</a:t>
            </a:r>
          </a:p>
          <a:p>
            <a:r>
              <a:rPr lang="en-US" dirty="0"/>
              <a:t>Structure</a:t>
            </a:r>
          </a:p>
          <a:p>
            <a:r>
              <a:rPr lang="en-US" dirty="0"/>
              <a:t>Function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7093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DEC-PDP-8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 of 96 separate signal paths</a:t>
            </a:r>
          </a:p>
          <a:p>
            <a:r>
              <a:rPr lang="en-US" dirty="0"/>
              <a:t>Used to carry data, address and control signals</a:t>
            </a:r>
          </a:p>
          <a:p>
            <a:r>
              <a:rPr lang="en-US" dirty="0"/>
              <a:t>All system components share a common set of signal paths</a:t>
            </a:r>
          </a:p>
          <a:p>
            <a:r>
              <a:rPr lang="en-US" dirty="0"/>
              <a:t>Their use controlled by CPU</a:t>
            </a:r>
          </a:p>
          <a:p>
            <a:r>
              <a:rPr lang="en-US" dirty="0"/>
              <a:t>Flexible architecture</a:t>
            </a:r>
            <a:r>
              <a:rPr lang="en-US" dirty="0">
                <a:sym typeface="Wingdings" panose="05000000000000000000" pitchFamily="2" charset="2"/>
              </a:rPr>
              <a:t> modules to be plugged into </a:t>
            </a:r>
            <a:r>
              <a:rPr lang="en-US">
                <a:sym typeface="Wingdings" panose="05000000000000000000" pitchFamily="2" charset="2"/>
              </a:rPr>
              <a:t>the bus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379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84188"/>
            <a:ext cx="7556500" cy="1116012"/>
          </a:xfrm>
        </p:spPr>
        <p:txBody>
          <a:bodyPr/>
          <a:lstStyle/>
          <a:p>
            <a:r>
              <a:rPr lang="en-GB" altLang="en-US" dirty="0"/>
              <a:t>Computer Architecture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528" y="1622326"/>
            <a:ext cx="7673975" cy="4968875"/>
          </a:xfrm>
        </p:spPr>
        <p:txBody>
          <a:bodyPr>
            <a:normAutofit/>
          </a:bodyPr>
          <a:lstStyle/>
          <a:p>
            <a:r>
              <a:rPr lang="en-GB" altLang="en-US" dirty="0"/>
              <a:t>Architecture is those attributes visible to the programmer</a:t>
            </a:r>
          </a:p>
          <a:p>
            <a:pPr lvl="2"/>
            <a:r>
              <a:rPr lang="en-GB" altLang="en-US" dirty="0"/>
              <a:t>Instruction set,</a:t>
            </a:r>
          </a:p>
          <a:p>
            <a:pPr lvl="2"/>
            <a:r>
              <a:rPr lang="en-GB" altLang="en-US" dirty="0"/>
              <a:t>number of bits used for data representation, </a:t>
            </a:r>
          </a:p>
          <a:p>
            <a:pPr lvl="2"/>
            <a:r>
              <a:rPr lang="en-GB" altLang="en-US" dirty="0"/>
              <a:t>I/O mechanisms, </a:t>
            </a:r>
          </a:p>
          <a:p>
            <a:pPr lvl="2"/>
            <a:r>
              <a:rPr lang="en-GB" altLang="en-US" dirty="0"/>
              <a:t>addressing techniques.</a:t>
            </a:r>
          </a:p>
          <a:p>
            <a:pPr marL="685800" lvl="2" indent="0">
              <a:buNone/>
            </a:pPr>
            <a:endParaRPr lang="en-GB" altLang="en-US" dirty="0"/>
          </a:p>
          <a:p>
            <a:r>
              <a:rPr lang="en-US" dirty="0"/>
              <a:t>Architecture describe what the computer does? </a:t>
            </a:r>
          </a:p>
          <a:p>
            <a:pPr marL="0" indent="0">
              <a:buNone/>
            </a:pPr>
            <a:endParaRPr lang="en-US" altLang="en-US" dirty="0"/>
          </a:p>
          <a:p>
            <a:r>
              <a:rPr lang="en-GB" altLang="en-US" dirty="0"/>
              <a:t>e.g. Is there a multiply instruction?</a:t>
            </a:r>
          </a:p>
        </p:txBody>
      </p:sp>
    </p:spTree>
    <p:extLst>
      <p:ext uri="{BB962C8B-B14F-4D97-AF65-F5344CB8AC3E}">
        <p14:creationId xmlns:p14="http://schemas.microsoft.com/office/powerpoint/2010/main" val="104211388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Computer Organization </a:t>
            </a:r>
            <a:endParaRPr lang="en-US" altLang="en-US" dirty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Organization is how features are implemented</a:t>
            </a:r>
          </a:p>
          <a:p>
            <a:pPr marL="0" indent="0">
              <a:buNone/>
            </a:pPr>
            <a:endParaRPr lang="en-GB" altLang="en-US" dirty="0"/>
          </a:p>
          <a:p>
            <a:pPr lvl="1"/>
            <a:r>
              <a:rPr lang="en-GB" altLang="en-US" dirty="0"/>
              <a:t>Realization of a hardware</a:t>
            </a:r>
          </a:p>
          <a:p>
            <a:pPr lvl="2"/>
            <a:r>
              <a:rPr lang="en-US" altLang="en-US" dirty="0"/>
              <a:t>Hardware details – Such as RAM, Hard drive , graphic card technology used.</a:t>
            </a:r>
          </a:p>
          <a:p>
            <a:pPr lvl="2"/>
            <a:r>
              <a:rPr lang="en-US" altLang="en-US" dirty="0"/>
              <a:t>Peripherals Devices – How devices such as mouse and keyboard, connected to the computer.</a:t>
            </a:r>
          </a:p>
          <a:p>
            <a:pPr lvl="2"/>
            <a:r>
              <a:rPr lang="en-US" altLang="en-US" dirty="0"/>
              <a:t>Control signals. Generating from above mentioned controls</a:t>
            </a:r>
          </a:p>
          <a:p>
            <a:pPr marL="685800" lvl="2" indent="0">
              <a:buNone/>
            </a:pPr>
            <a:endParaRPr lang="en-US" altLang="en-US" dirty="0"/>
          </a:p>
          <a:p>
            <a:pPr lvl="1"/>
            <a:r>
              <a:rPr lang="en-GB" altLang="en-US" dirty="0"/>
              <a:t>e.g. Is there a hardware multiply unit or is it done by repeated addition?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09618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27907"/>
            <a:ext cx="8041363" cy="36004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516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22970</TotalTime>
  <Words>7850</Words>
  <Application>Microsoft Office PowerPoint</Application>
  <PresentationFormat>On-screen Show (4:3)</PresentationFormat>
  <Paragraphs>809</Paragraphs>
  <Slides>60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Times New Roman</vt:lpstr>
      <vt:lpstr>Wingdings</vt:lpstr>
      <vt:lpstr>Office Theme</vt:lpstr>
      <vt:lpstr>William Stallings  Computer Organization  and Architecture Compiled by: Abdul Haseeb</vt:lpstr>
      <vt:lpstr>Introduction to Course</vt:lpstr>
      <vt:lpstr>Chapter 1</vt:lpstr>
      <vt:lpstr>Computer?</vt:lpstr>
      <vt:lpstr>Different Types of Computers?</vt:lpstr>
      <vt:lpstr>Buzz words!</vt:lpstr>
      <vt:lpstr>Computer Architecture </vt:lpstr>
      <vt:lpstr>Computer Organization </vt:lpstr>
      <vt:lpstr>PowerPoint Presentation</vt:lpstr>
      <vt:lpstr>Concept of computer ‘Family’</vt:lpstr>
      <vt:lpstr>Structure &amp; Function</vt:lpstr>
      <vt:lpstr>Function</vt:lpstr>
      <vt:lpstr>Structure</vt:lpstr>
      <vt:lpstr>Functional View</vt:lpstr>
      <vt:lpstr>Data movement</vt:lpstr>
      <vt:lpstr>Storage </vt:lpstr>
      <vt:lpstr>Processing</vt:lpstr>
      <vt:lpstr>PowerPoint Presentation</vt:lpstr>
      <vt:lpstr>Computer</vt:lpstr>
      <vt:lpstr>CPU</vt:lpstr>
      <vt:lpstr>Why CA?</vt:lpstr>
      <vt:lpstr>Review! Write answers on a page and submit</vt:lpstr>
      <vt:lpstr>History of Computers</vt:lpstr>
      <vt:lpstr>PowerPoint Presentation</vt:lpstr>
      <vt:lpstr>IAS</vt:lpstr>
      <vt:lpstr>Registers</vt:lpstr>
      <vt:lpstr>PowerPoint Presentation</vt:lpstr>
      <vt:lpstr>PowerPoint Presentation</vt:lpstr>
      <vt:lpstr>Example</vt:lpstr>
      <vt:lpstr>PC==1 (Copy this address to MAR )</vt:lpstr>
      <vt:lpstr>Go to Memory address 1 and place instruction in MBR</vt:lpstr>
      <vt:lpstr>Execute Left Instruction, copy right instruction in IBR</vt:lpstr>
      <vt:lpstr>Put the left instruction opcode in IR and operand address in MAR</vt:lpstr>
      <vt:lpstr>Get the operand value from memory and place it in MBR</vt:lpstr>
      <vt:lpstr>MBR value copied to accumulator-completed left instruction execution</vt:lpstr>
      <vt:lpstr>Right Instruction- opcode in IR &amp; address in MAR</vt:lpstr>
      <vt:lpstr>PC is incremented by 1- 2 </vt:lpstr>
      <vt:lpstr>MAR value is passed to memory and contents are again stored in MBR</vt:lpstr>
      <vt:lpstr>Now, MBR value is added with accumulator value</vt:lpstr>
      <vt:lpstr>Now—PC is checked again and value is transferred to MAR, From memory contents are pasted in MBR</vt:lpstr>
      <vt:lpstr>What is happening??</vt:lpstr>
      <vt:lpstr>Left Instruction executed: Transfer Ac value to Memory location M(X)</vt:lpstr>
      <vt:lpstr>PowerPoint Presentation</vt:lpstr>
      <vt:lpstr>Do it Yourself </vt:lpstr>
      <vt:lpstr>History of Computers</vt:lpstr>
      <vt:lpstr>Table 1.2 Computer Generations</vt:lpstr>
      <vt:lpstr>Second Generation Computers</vt:lpstr>
      <vt:lpstr>PowerPoint Presentation</vt:lpstr>
      <vt:lpstr>IBM-7094</vt:lpstr>
      <vt:lpstr>History of Computers</vt:lpstr>
      <vt:lpstr>PowerPoint Presentation</vt:lpstr>
      <vt:lpstr>Integrated  Circuits</vt:lpstr>
      <vt:lpstr>PowerPoint Presentation</vt:lpstr>
      <vt:lpstr>PowerPoint Presentation</vt:lpstr>
      <vt:lpstr>Moore’s Law</vt:lpstr>
      <vt:lpstr>IBM System/360</vt:lpstr>
      <vt:lpstr>Family Characteristics</vt:lpstr>
      <vt:lpstr>DEC-PDP-8</vt:lpstr>
      <vt:lpstr>PowerPoint Presentation</vt:lpstr>
      <vt:lpstr>DEC-PDP-8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Intrduction</dc:title>
  <dc:creator>Adrian J Pullin</dc:creator>
  <cp:lastModifiedBy>923068372744</cp:lastModifiedBy>
  <cp:revision>253</cp:revision>
  <cp:lastPrinted>2021-02-08T06:49:54Z</cp:lastPrinted>
  <dcterms:created xsi:type="dcterms:W3CDTF">2012-06-10T02:41:24Z</dcterms:created>
  <dcterms:modified xsi:type="dcterms:W3CDTF">2023-01-31T02:42:59Z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1</vt:i4>
  </property>
  <property fmtid="{D5CDD505-2E9C-101B-9397-08002B2CF9AE}" pid="7" name="MailAddress">
    <vt:lpwstr>a.j.pullin@newi.ac.uk</vt:lpwstr>
  </property>
  <property fmtid="{D5CDD505-2E9C-101B-9397-08002B2CF9AE}" pid="8" name="HomePage">
    <vt:lpwstr>http://www.newi.ac.uk/pullina/default.htm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H:\Data\Networks\Notes\HTML</vt:lpwstr>
  </property>
</Properties>
</file>